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5"/>
  </p:notesMasterIdLst>
  <p:sldIdLst>
    <p:sldId id="256" r:id="rId2"/>
    <p:sldId id="262" r:id="rId3"/>
    <p:sldId id="259" r:id="rId4"/>
    <p:sldId id="260" r:id="rId5"/>
    <p:sldId id="261" r:id="rId6"/>
    <p:sldId id="310" r:id="rId7"/>
    <p:sldId id="281" r:id="rId8"/>
    <p:sldId id="266" r:id="rId9"/>
    <p:sldId id="273" r:id="rId10"/>
    <p:sldId id="318" r:id="rId11"/>
    <p:sldId id="317" r:id="rId12"/>
    <p:sldId id="282" r:id="rId13"/>
    <p:sldId id="315" r:id="rId14"/>
    <p:sldId id="311" r:id="rId15"/>
    <p:sldId id="312" r:id="rId16"/>
    <p:sldId id="314" r:id="rId17"/>
    <p:sldId id="313" r:id="rId18"/>
    <p:sldId id="263" r:id="rId19"/>
    <p:sldId id="319" r:id="rId20"/>
    <p:sldId id="269" r:id="rId21"/>
    <p:sldId id="309" r:id="rId22"/>
    <p:sldId id="265" r:id="rId23"/>
    <p:sldId id="267" r:id="rId24"/>
  </p:sldIdLst>
  <p:sldSz cx="9144000" cy="5143500" type="screen16x9"/>
  <p:notesSz cx="6858000" cy="9144000"/>
  <p:embeddedFontLst>
    <p:embeddedFont>
      <p:font typeface="Archivo Medium" panose="020B0604020202020204" charset="0"/>
      <p:regular r:id="rId26"/>
      <p:bold r:id="rId27"/>
      <p:italic r:id="rId28"/>
      <p:boldItalic r:id="rId29"/>
    </p:embeddedFont>
    <p:embeddedFont>
      <p:font typeface="Arimo" panose="020B0604020202020204" charset="0"/>
      <p:regular r:id="rId30"/>
      <p:bold r:id="rId31"/>
      <p:italic r:id="rId32"/>
      <p:boldItalic r:id="rId33"/>
    </p:embeddedFont>
    <p:embeddedFont>
      <p:font typeface="Arimo Medium" panose="020B0604020202020204" charset="0"/>
      <p:regular r:id="rId34"/>
      <p:bold r:id="rId35"/>
      <p:italic r:id="rId36"/>
      <p:boldItalic r:id="rId37"/>
    </p:embeddedFont>
    <p:embeddedFont>
      <p:font typeface="Audiowide" panose="020B0604020202020204" charset="0"/>
      <p:regular r:id="rId38"/>
    </p:embeddedFont>
    <p:embeddedFont>
      <p:font typeface="Krona One" panose="020B0604020202020204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A7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4252CA-13F9-433D-9849-A5EFD625F0EC}">
  <a:tblStyle styleId="{834252CA-13F9-433D-9849-A5EFD625F0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86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615ef1f6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615ef1f6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63ff7294a0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163ff7294a0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387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63ff7294a0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163ff7294a0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81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163ff7294a0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163ff7294a0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63ff7294a0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63ff7294a0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650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163ff7294a0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163ff7294a0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468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163ff7294a0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163ff7294a0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657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163ff7294a0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163ff7294a0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95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163ff7294a0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163ff7294a0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062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63ff7294a0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63ff7294a0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63ff7294a0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63ff7294a0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194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63ff7294a0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63ff7294a0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63ff7294a0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63ff7294a0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63ff7294a0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63ff7294a0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67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63ff7294a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63ff7294a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63ff7294a0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63ff7294a0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2a117a58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2a117a58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63ff7294a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63ff7294a0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63ff7294a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63ff7294a0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174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63ff7294a0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63ff7294a0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63ff7294a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63ff7294a0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63ff7294a0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63ff7294a0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399329" y="-3503901"/>
            <a:ext cx="14588392" cy="13747603"/>
            <a:chOff x="-2399329" y="-3503901"/>
            <a:chExt cx="14588392" cy="13747603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2399329" y="-3503901"/>
              <a:ext cx="14389291" cy="13747603"/>
              <a:chOff x="-2399329" y="-3503901"/>
              <a:chExt cx="14389291" cy="13747603"/>
            </a:xfrm>
          </p:grpSpPr>
          <p:sp>
            <p:nvSpPr>
              <p:cNvPr id="11" name="Google Shape;11;p2"/>
              <p:cNvSpPr/>
              <p:nvPr/>
            </p:nvSpPr>
            <p:spPr>
              <a:xfrm rot="4815481">
                <a:off x="-1871902" y="-1207118"/>
                <a:ext cx="6487146" cy="6538537"/>
              </a:xfrm>
              <a:prstGeom prst="ellipse">
                <a:avLst/>
              </a:prstGeom>
              <a:gradFill>
                <a:gsLst>
                  <a:gs pos="0">
                    <a:srgbClr val="1645D3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 rot="4815400">
                <a:off x="-1865468" y="2293952"/>
                <a:ext cx="4917430" cy="4956342"/>
              </a:xfrm>
              <a:prstGeom prst="ellipse">
                <a:avLst/>
              </a:prstGeom>
              <a:gradFill>
                <a:gsLst>
                  <a:gs pos="0">
                    <a:srgbClr val="E0FE68">
                      <a:alpha val="52156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4815509">
                <a:off x="5302927" y="-216148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4815446">
                <a:off x="1214240" y="1646016"/>
                <a:ext cx="7945794" cy="8009071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66274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4815509">
                <a:off x="939427" y="-3045723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16;p2"/>
            <p:cNvSpPr/>
            <p:nvPr/>
          </p:nvSpPr>
          <p:spPr>
            <a:xfrm rot="4815446">
              <a:off x="3597065" y="469741"/>
              <a:ext cx="7945794" cy="8009071"/>
            </a:xfrm>
            <a:prstGeom prst="ellipse">
              <a:avLst/>
            </a:prstGeom>
            <a:gradFill>
              <a:gsLst>
                <a:gs pos="0">
                  <a:srgbClr val="9900FF">
                    <a:alpha val="66274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4815400">
              <a:off x="149032" y="2532227"/>
              <a:ext cx="4917430" cy="4956342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Google Shape;18;p2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749700" y="1335159"/>
            <a:ext cx="7644600" cy="15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831350" y="3419668"/>
            <a:ext cx="5481300" cy="42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2"/>
          </p:nvPr>
        </p:nvSpPr>
        <p:spPr>
          <a:xfrm>
            <a:off x="749700" y="4599700"/>
            <a:ext cx="7644600" cy="31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SECTION_TITLE_AND_DESCRIPTION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19"/>
          <p:cNvGrpSpPr/>
          <p:nvPr/>
        </p:nvGrpSpPr>
        <p:grpSpPr>
          <a:xfrm>
            <a:off x="-7100813" y="-7925264"/>
            <a:ext cx="22740732" cy="20402585"/>
            <a:chOff x="-7100813" y="-7925264"/>
            <a:chExt cx="22740732" cy="20402585"/>
          </a:xfrm>
        </p:grpSpPr>
        <p:sp>
          <p:nvSpPr>
            <p:cNvPr id="211" name="Google Shape;211;p19"/>
            <p:cNvSpPr/>
            <p:nvPr/>
          </p:nvSpPr>
          <p:spPr>
            <a:xfrm rot="-2593428" flipH="1">
              <a:off x="6029404" y="-667083"/>
              <a:ext cx="7945829" cy="8009285"/>
            </a:xfrm>
            <a:prstGeom prst="ellipse">
              <a:avLst/>
            </a:prstGeom>
            <a:gradFill>
              <a:gsLst>
                <a:gs pos="0">
                  <a:srgbClr val="9900FF">
                    <a:alpha val="66274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" name="Google Shape;212;p19"/>
            <p:cNvGrpSpPr/>
            <p:nvPr/>
          </p:nvGrpSpPr>
          <p:grpSpPr>
            <a:xfrm rot="2222026" flipH="1">
              <a:off x="-4124900" y="-5074715"/>
              <a:ext cx="14389638" cy="14701488"/>
              <a:chOff x="-2399329" y="-3503901"/>
              <a:chExt cx="14389291" cy="14701134"/>
            </a:xfrm>
          </p:grpSpPr>
          <p:sp>
            <p:nvSpPr>
              <p:cNvPr id="213" name="Google Shape;213;p19"/>
              <p:cNvSpPr/>
              <p:nvPr/>
            </p:nvSpPr>
            <p:spPr>
              <a:xfrm rot="4815481">
                <a:off x="-1871902" y="-1207118"/>
                <a:ext cx="6487146" cy="6538537"/>
              </a:xfrm>
              <a:prstGeom prst="ellipse">
                <a:avLst/>
              </a:prstGeom>
              <a:gradFill>
                <a:gsLst>
                  <a:gs pos="0">
                    <a:srgbClr val="1645D3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9"/>
              <p:cNvSpPr/>
              <p:nvPr/>
            </p:nvSpPr>
            <p:spPr>
              <a:xfrm rot="4815400">
                <a:off x="-1865468" y="2293952"/>
                <a:ext cx="4917430" cy="4956342"/>
              </a:xfrm>
              <a:prstGeom prst="ellipse">
                <a:avLst/>
              </a:prstGeom>
              <a:gradFill>
                <a:gsLst>
                  <a:gs pos="0">
                    <a:srgbClr val="E0FE68">
                      <a:alpha val="52156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9"/>
              <p:cNvSpPr/>
              <p:nvPr/>
            </p:nvSpPr>
            <p:spPr>
              <a:xfrm rot="4815509">
                <a:off x="5302927" y="-216148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9"/>
              <p:cNvSpPr/>
              <p:nvPr/>
            </p:nvSpPr>
            <p:spPr>
              <a:xfrm rot="4815446">
                <a:off x="1208933" y="2599547"/>
                <a:ext cx="7945794" cy="8009071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66274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 rot="4815509">
                <a:off x="939427" y="-3045723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18" name="Google Shape;218;p19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9"/>
          <p:cNvSpPr txBox="1">
            <a:spLocks noGrp="1"/>
          </p:cNvSpPr>
          <p:nvPr>
            <p:ph type="title"/>
          </p:nvPr>
        </p:nvSpPr>
        <p:spPr>
          <a:xfrm>
            <a:off x="2003400" y="1574725"/>
            <a:ext cx="5137200" cy="6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subTitle" idx="1"/>
          </p:nvPr>
        </p:nvSpPr>
        <p:spPr>
          <a:xfrm>
            <a:off x="2003400" y="2149775"/>
            <a:ext cx="5137200" cy="14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9"/>
          <p:cNvSpPr txBox="1">
            <a:spLocks noGrp="1"/>
          </p:cNvSpPr>
          <p:nvPr>
            <p:ph type="subTitle" idx="2"/>
          </p:nvPr>
        </p:nvSpPr>
        <p:spPr>
          <a:xfrm rot="-5400000">
            <a:off x="-1528025" y="2403650"/>
            <a:ext cx="4047600" cy="31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20"/>
          <p:cNvGrpSpPr/>
          <p:nvPr/>
        </p:nvGrpSpPr>
        <p:grpSpPr>
          <a:xfrm flipH="1">
            <a:off x="-3456679" y="-3517551"/>
            <a:ext cx="14929492" cy="12820953"/>
            <a:chOff x="-2399329" y="-3503901"/>
            <a:chExt cx="14929492" cy="12820953"/>
          </a:xfrm>
        </p:grpSpPr>
        <p:grpSp>
          <p:nvGrpSpPr>
            <p:cNvPr id="224" name="Google Shape;224;p20"/>
            <p:cNvGrpSpPr/>
            <p:nvPr/>
          </p:nvGrpSpPr>
          <p:grpSpPr>
            <a:xfrm>
              <a:off x="-2399329" y="-3503901"/>
              <a:ext cx="14389291" cy="12820953"/>
              <a:chOff x="-2399329" y="-3503901"/>
              <a:chExt cx="14389291" cy="12820953"/>
            </a:xfrm>
          </p:grpSpPr>
          <p:sp>
            <p:nvSpPr>
              <p:cNvPr id="225" name="Google Shape;225;p20"/>
              <p:cNvSpPr/>
              <p:nvPr/>
            </p:nvSpPr>
            <p:spPr>
              <a:xfrm rot="4815481">
                <a:off x="-1871902" y="-1207118"/>
                <a:ext cx="6487146" cy="6538537"/>
              </a:xfrm>
              <a:prstGeom prst="ellipse">
                <a:avLst/>
              </a:prstGeom>
              <a:gradFill>
                <a:gsLst>
                  <a:gs pos="0">
                    <a:srgbClr val="1645D3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0"/>
              <p:cNvSpPr/>
              <p:nvPr/>
            </p:nvSpPr>
            <p:spPr>
              <a:xfrm rot="4815400">
                <a:off x="-1865468" y="2293952"/>
                <a:ext cx="4917430" cy="4956342"/>
              </a:xfrm>
              <a:prstGeom prst="ellipse">
                <a:avLst/>
              </a:prstGeom>
              <a:gradFill>
                <a:gsLst>
                  <a:gs pos="0">
                    <a:srgbClr val="E0FE68">
                      <a:alpha val="52156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0"/>
              <p:cNvSpPr/>
              <p:nvPr/>
            </p:nvSpPr>
            <p:spPr>
              <a:xfrm rot="4815509">
                <a:off x="5302927" y="-216148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0"/>
              <p:cNvSpPr/>
              <p:nvPr/>
            </p:nvSpPr>
            <p:spPr>
              <a:xfrm rot="4815446">
                <a:off x="1875915" y="719366"/>
                <a:ext cx="7945794" cy="8009071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66274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0"/>
              <p:cNvSpPr/>
              <p:nvPr/>
            </p:nvSpPr>
            <p:spPr>
              <a:xfrm rot="4815509">
                <a:off x="939427" y="-3045723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0" name="Google Shape;230;p20"/>
            <p:cNvSpPr/>
            <p:nvPr/>
          </p:nvSpPr>
          <p:spPr>
            <a:xfrm rot="4815446">
              <a:off x="3938165" y="-2565884"/>
              <a:ext cx="7945794" cy="8009071"/>
            </a:xfrm>
            <a:prstGeom prst="ellipse">
              <a:avLst/>
            </a:prstGeom>
            <a:gradFill>
              <a:gsLst>
                <a:gs pos="0">
                  <a:srgbClr val="9900FF">
                    <a:alpha val="66274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 rot="4815400">
              <a:off x="5272082" y="3159802"/>
              <a:ext cx="4917430" cy="4956342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2" name="Google Shape;232;p20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0"/>
          <p:cNvSpPr txBox="1">
            <a:spLocks noGrp="1"/>
          </p:cNvSpPr>
          <p:nvPr>
            <p:ph type="subTitle" idx="1"/>
          </p:nvPr>
        </p:nvSpPr>
        <p:spPr>
          <a:xfrm>
            <a:off x="734975" y="2224250"/>
            <a:ext cx="4228200" cy="11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0"/>
          <p:cNvSpPr txBox="1">
            <a:spLocks noGrp="1"/>
          </p:cNvSpPr>
          <p:nvPr>
            <p:ph type="title"/>
          </p:nvPr>
        </p:nvSpPr>
        <p:spPr>
          <a:xfrm>
            <a:off x="734975" y="1725550"/>
            <a:ext cx="4228200" cy="57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0"/>
          <p:cNvSpPr txBox="1">
            <a:spLocks noGrp="1"/>
          </p:cNvSpPr>
          <p:nvPr>
            <p:ph type="subTitle" idx="2"/>
          </p:nvPr>
        </p:nvSpPr>
        <p:spPr>
          <a:xfrm rot="5400000">
            <a:off x="6605150" y="2403650"/>
            <a:ext cx="4047600" cy="31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ONE_COLUMN_TEXT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21"/>
          <p:cNvGrpSpPr/>
          <p:nvPr/>
        </p:nvGrpSpPr>
        <p:grpSpPr>
          <a:xfrm>
            <a:off x="-3456679" y="-3517551"/>
            <a:ext cx="14929492" cy="12820953"/>
            <a:chOff x="-2399329" y="-3503901"/>
            <a:chExt cx="14929492" cy="12820953"/>
          </a:xfrm>
        </p:grpSpPr>
        <p:grpSp>
          <p:nvGrpSpPr>
            <p:cNvPr id="238" name="Google Shape;238;p21"/>
            <p:cNvGrpSpPr/>
            <p:nvPr/>
          </p:nvGrpSpPr>
          <p:grpSpPr>
            <a:xfrm>
              <a:off x="-2399329" y="-3503901"/>
              <a:ext cx="14389291" cy="12820953"/>
              <a:chOff x="-2399329" y="-3503901"/>
              <a:chExt cx="14389291" cy="12820953"/>
            </a:xfrm>
          </p:grpSpPr>
          <p:sp>
            <p:nvSpPr>
              <p:cNvPr id="239" name="Google Shape;239;p21"/>
              <p:cNvSpPr/>
              <p:nvPr/>
            </p:nvSpPr>
            <p:spPr>
              <a:xfrm rot="4815481">
                <a:off x="-1871902" y="-1207118"/>
                <a:ext cx="6487146" cy="6538537"/>
              </a:xfrm>
              <a:prstGeom prst="ellipse">
                <a:avLst/>
              </a:prstGeom>
              <a:gradFill>
                <a:gsLst>
                  <a:gs pos="0">
                    <a:srgbClr val="1645D3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1"/>
              <p:cNvSpPr/>
              <p:nvPr/>
            </p:nvSpPr>
            <p:spPr>
              <a:xfrm rot="4815400">
                <a:off x="-1865468" y="2293952"/>
                <a:ext cx="4917430" cy="4956342"/>
              </a:xfrm>
              <a:prstGeom prst="ellipse">
                <a:avLst/>
              </a:prstGeom>
              <a:gradFill>
                <a:gsLst>
                  <a:gs pos="0">
                    <a:srgbClr val="E0FE68">
                      <a:alpha val="52156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1"/>
              <p:cNvSpPr/>
              <p:nvPr/>
            </p:nvSpPr>
            <p:spPr>
              <a:xfrm rot="4815509">
                <a:off x="5302927" y="-216148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1"/>
              <p:cNvSpPr/>
              <p:nvPr/>
            </p:nvSpPr>
            <p:spPr>
              <a:xfrm rot="4815446">
                <a:off x="1875915" y="719366"/>
                <a:ext cx="7945794" cy="8009071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66274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1"/>
              <p:cNvSpPr/>
              <p:nvPr/>
            </p:nvSpPr>
            <p:spPr>
              <a:xfrm rot="4815509">
                <a:off x="939427" y="-3045723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4" name="Google Shape;244;p21"/>
            <p:cNvSpPr/>
            <p:nvPr/>
          </p:nvSpPr>
          <p:spPr>
            <a:xfrm rot="4815446">
              <a:off x="3938165" y="-2565884"/>
              <a:ext cx="7945794" cy="8009071"/>
            </a:xfrm>
            <a:prstGeom prst="ellipse">
              <a:avLst/>
            </a:prstGeom>
            <a:gradFill>
              <a:gsLst>
                <a:gs pos="0">
                  <a:srgbClr val="9900FF">
                    <a:alpha val="66274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 rot="4815400">
              <a:off x="5272082" y="3159802"/>
              <a:ext cx="4917430" cy="4956342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6" name="Google Shape;246;p21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1"/>
          <p:cNvSpPr txBox="1">
            <a:spLocks noGrp="1"/>
          </p:cNvSpPr>
          <p:nvPr>
            <p:ph type="body" idx="1"/>
          </p:nvPr>
        </p:nvSpPr>
        <p:spPr>
          <a:xfrm>
            <a:off x="3804150" y="1678150"/>
            <a:ext cx="4604700" cy="22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b="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248" name="Google Shape;248;p21"/>
          <p:cNvSpPr txBox="1">
            <a:spLocks noGrp="1"/>
          </p:cNvSpPr>
          <p:nvPr>
            <p:ph type="title"/>
          </p:nvPr>
        </p:nvSpPr>
        <p:spPr>
          <a:xfrm>
            <a:off x="3792425" y="457200"/>
            <a:ext cx="4604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1"/>
          <p:cNvSpPr txBox="1">
            <a:spLocks noGrp="1"/>
          </p:cNvSpPr>
          <p:nvPr>
            <p:ph type="subTitle" idx="2"/>
          </p:nvPr>
        </p:nvSpPr>
        <p:spPr>
          <a:xfrm>
            <a:off x="749700" y="4599700"/>
            <a:ext cx="7644600" cy="31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_1_1_1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25"/>
          <p:cNvGrpSpPr/>
          <p:nvPr/>
        </p:nvGrpSpPr>
        <p:grpSpPr>
          <a:xfrm rot="10800000" flipH="1">
            <a:off x="-2696003" y="-5215451"/>
            <a:ext cx="14472390" cy="14046753"/>
            <a:chOff x="-2541703" y="-3108251"/>
            <a:chExt cx="14472390" cy="14046753"/>
          </a:xfrm>
        </p:grpSpPr>
        <p:sp>
          <p:nvSpPr>
            <p:cNvPr id="291" name="Google Shape;291;p25"/>
            <p:cNvSpPr/>
            <p:nvPr/>
          </p:nvSpPr>
          <p:spPr>
            <a:xfrm rot="4815481">
              <a:off x="-688902" y="-117968"/>
              <a:ext cx="6487146" cy="6538537"/>
            </a:xfrm>
            <a:prstGeom prst="ellipse">
              <a:avLst/>
            </a:prstGeom>
            <a:gradFill>
              <a:gsLst>
                <a:gs pos="0">
                  <a:srgbClr val="1645D3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5"/>
            <p:cNvSpPr/>
            <p:nvPr/>
          </p:nvSpPr>
          <p:spPr>
            <a:xfrm rot="4815400">
              <a:off x="-2141868" y="2803227"/>
              <a:ext cx="4917430" cy="4956342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5"/>
            <p:cNvSpPr/>
            <p:nvPr/>
          </p:nvSpPr>
          <p:spPr>
            <a:xfrm rot="4815509">
              <a:off x="5243652" y="1596127"/>
              <a:ext cx="6184270" cy="6233244"/>
            </a:xfrm>
            <a:prstGeom prst="ellipse">
              <a:avLst/>
            </a:prstGeom>
            <a:gradFill>
              <a:gsLst>
                <a:gs pos="0">
                  <a:srgbClr val="8AC1DC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5"/>
            <p:cNvSpPr/>
            <p:nvPr/>
          </p:nvSpPr>
          <p:spPr>
            <a:xfrm rot="4815446">
              <a:off x="615" y="2340816"/>
              <a:ext cx="7945794" cy="8009071"/>
            </a:xfrm>
            <a:prstGeom prst="ellipse">
              <a:avLst/>
            </a:prstGeom>
            <a:gradFill>
              <a:gsLst>
                <a:gs pos="0">
                  <a:srgbClr val="9900FF">
                    <a:alpha val="66274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5"/>
            <p:cNvSpPr/>
            <p:nvPr/>
          </p:nvSpPr>
          <p:spPr>
            <a:xfrm rot="4815509">
              <a:off x="-1258848" y="-2650073"/>
              <a:ext cx="6184270" cy="6233244"/>
            </a:xfrm>
            <a:prstGeom prst="ellipse">
              <a:avLst/>
            </a:prstGeom>
            <a:gradFill>
              <a:gsLst>
                <a:gs pos="0">
                  <a:srgbClr val="8AC1DC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6" name="Google Shape;296;p25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5"/>
          <p:cNvSpPr txBox="1">
            <a:spLocks noGrp="1"/>
          </p:cNvSpPr>
          <p:nvPr>
            <p:ph type="title"/>
          </p:nvPr>
        </p:nvSpPr>
        <p:spPr>
          <a:xfrm>
            <a:off x="803200" y="3312225"/>
            <a:ext cx="24402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8" name="Google Shape;298;p25"/>
          <p:cNvSpPr txBox="1">
            <a:spLocks noGrp="1"/>
          </p:cNvSpPr>
          <p:nvPr>
            <p:ph type="subTitle" idx="1"/>
          </p:nvPr>
        </p:nvSpPr>
        <p:spPr>
          <a:xfrm>
            <a:off x="803200" y="3591499"/>
            <a:ext cx="24402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5"/>
          <p:cNvSpPr txBox="1">
            <a:spLocks noGrp="1"/>
          </p:cNvSpPr>
          <p:nvPr>
            <p:ph type="title" idx="2"/>
          </p:nvPr>
        </p:nvSpPr>
        <p:spPr>
          <a:xfrm>
            <a:off x="3351900" y="3312400"/>
            <a:ext cx="24402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0" name="Google Shape;300;p25"/>
          <p:cNvSpPr txBox="1">
            <a:spLocks noGrp="1"/>
          </p:cNvSpPr>
          <p:nvPr>
            <p:ph type="subTitle" idx="3"/>
          </p:nvPr>
        </p:nvSpPr>
        <p:spPr>
          <a:xfrm>
            <a:off x="3351896" y="3593300"/>
            <a:ext cx="24402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5"/>
          <p:cNvSpPr txBox="1">
            <a:spLocks noGrp="1"/>
          </p:cNvSpPr>
          <p:nvPr>
            <p:ph type="title" idx="4"/>
          </p:nvPr>
        </p:nvSpPr>
        <p:spPr>
          <a:xfrm>
            <a:off x="720000" y="457200"/>
            <a:ext cx="7668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5"/>
          <p:cNvSpPr txBox="1">
            <a:spLocks noGrp="1"/>
          </p:cNvSpPr>
          <p:nvPr>
            <p:ph type="title" idx="5"/>
          </p:nvPr>
        </p:nvSpPr>
        <p:spPr>
          <a:xfrm>
            <a:off x="5900600" y="3312400"/>
            <a:ext cx="24402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3" name="Google Shape;303;p25"/>
          <p:cNvSpPr txBox="1">
            <a:spLocks noGrp="1"/>
          </p:cNvSpPr>
          <p:nvPr>
            <p:ph type="subTitle" idx="6"/>
          </p:nvPr>
        </p:nvSpPr>
        <p:spPr>
          <a:xfrm>
            <a:off x="5900599" y="3593300"/>
            <a:ext cx="24402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 columns">
  <p:cSld name="CUSTOM_6_3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27"/>
          <p:cNvGrpSpPr/>
          <p:nvPr/>
        </p:nvGrpSpPr>
        <p:grpSpPr>
          <a:xfrm rot="10800000">
            <a:off x="-2696003" y="-4649251"/>
            <a:ext cx="15292590" cy="13876203"/>
            <a:chOff x="-2541703" y="-3503901"/>
            <a:chExt cx="15292590" cy="13876203"/>
          </a:xfrm>
        </p:grpSpPr>
        <p:sp>
          <p:nvSpPr>
            <p:cNvPr id="324" name="Google Shape;324;p27"/>
            <p:cNvSpPr/>
            <p:nvPr/>
          </p:nvSpPr>
          <p:spPr>
            <a:xfrm rot="4815481">
              <a:off x="-688902" y="-117968"/>
              <a:ext cx="6487146" cy="6538537"/>
            </a:xfrm>
            <a:prstGeom prst="ellipse">
              <a:avLst/>
            </a:prstGeom>
            <a:gradFill>
              <a:gsLst>
                <a:gs pos="0">
                  <a:srgbClr val="1645D3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 rot="4815400">
              <a:off x="-2141868" y="2803227"/>
              <a:ext cx="4917430" cy="4956342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 rot="4815509">
              <a:off x="5302927" y="-216148"/>
              <a:ext cx="6184270" cy="6233244"/>
            </a:xfrm>
            <a:prstGeom prst="ellipse">
              <a:avLst/>
            </a:prstGeom>
            <a:gradFill>
              <a:gsLst>
                <a:gs pos="0">
                  <a:srgbClr val="8AC1DC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 rot="4815446">
              <a:off x="4158890" y="1774616"/>
              <a:ext cx="7945794" cy="8009071"/>
            </a:xfrm>
            <a:prstGeom prst="ellipse">
              <a:avLst/>
            </a:prstGeom>
            <a:gradFill>
              <a:gsLst>
                <a:gs pos="0">
                  <a:srgbClr val="9900FF">
                    <a:alpha val="66274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 rot="4815509">
              <a:off x="939427" y="-3045723"/>
              <a:ext cx="6184270" cy="6233244"/>
            </a:xfrm>
            <a:prstGeom prst="ellipse">
              <a:avLst/>
            </a:prstGeom>
            <a:gradFill>
              <a:gsLst>
                <a:gs pos="0">
                  <a:srgbClr val="8AC1DC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27"/>
          <p:cNvSpPr/>
          <p:nvPr/>
        </p:nvSpPr>
        <p:spPr>
          <a:xfrm rot="-4815400" flipH="1">
            <a:off x="4834122" y="2532227"/>
            <a:ext cx="4917430" cy="4956342"/>
          </a:xfrm>
          <a:prstGeom prst="ellipse">
            <a:avLst/>
          </a:prstGeom>
          <a:gradFill>
            <a:gsLst>
              <a:gs pos="0">
                <a:srgbClr val="E0FE68">
                  <a:alpha val="52156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" name="Google Shape;330;p27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7"/>
          <p:cNvSpPr txBox="1">
            <a:spLocks noGrp="1"/>
          </p:cNvSpPr>
          <p:nvPr>
            <p:ph type="title"/>
          </p:nvPr>
        </p:nvSpPr>
        <p:spPr>
          <a:xfrm>
            <a:off x="968525" y="1835638"/>
            <a:ext cx="2322300" cy="3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2" name="Google Shape;332;p27"/>
          <p:cNvSpPr txBox="1">
            <a:spLocks noGrp="1"/>
          </p:cNvSpPr>
          <p:nvPr>
            <p:ph type="subTitle" idx="1"/>
          </p:nvPr>
        </p:nvSpPr>
        <p:spPr>
          <a:xfrm>
            <a:off x="968525" y="2037338"/>
            <a:ext cx="23223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7"/>
          <p:cNvSpPr txBox="1">
            <a:spLocks noGrp="1"/>
          </p:cNvSpPr>
          <p:nvPr>
            <p:ph type="title" idx="2"/>
          </p:nvPr>
        </p:nvSpPr>
        <p:spPr>
          <a:xfrm>
            <a:off x="3410850" y="1835638"/>
            <a:ext cx="2322300" cy="3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4" name="Google Shape;334;p27"/>
          <p:cNvSpPr txBox="1">
            <a:spLocks noGrp="1"/>
          </p:cNvSpPr>
          <p:nvPr>
            <p:ph type="subTitle" idx="3"/>
          </p:nvPr>
        </p:nvSpPr>
        <p:spPr>
          <a:xfrm>
            <a:off x="3410850" y="2037338"/>
            <a:ext cx="23223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7"/>
          <p:cNvSpPr txBox="1">
            <a:spLocks noGrp="1"/>
          </p:cNvSpPr>
          <p:nvPr>
            <p:ph type="title" idx="4"/>
          </p:nvPr>
        </p:nvSpPr>
        <p:spPr>
          <a:xfrm>
            <a:off x="5853175" y="1835638"/>
            <a:ext cx="2322300" cy="3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6" name="Google Shape;336;p27"/>
          <p:cNvSpPr txBox="1">
            <a:spLocks noGrp="1"/>
          </p:cNvSpPr>
          <p:nvPr>
            <p:ph type="subTitle" idx="5"/>
          </p:nvPr>
        </p:nvSpPr>
        <p:spPr>
          <a:xfrm>
            <a:off x="5853175" y="2037338"/>
            <a:ext cx="23223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7"/>
          <p:cNvSpPr txBox="1">
            <a:spLocks noGrp="1"/>
          </p:cNvSpPr>
          <p:nvPr>
            <p:ph type="title" idx="6"/>
          </p:nvPr>
        </p:nvSpPr>
        <p:spPr>
          <a:xfrm>
            <a:off x="2189688" y="3562763"/>
            <a:ext cx="2322300" cy="3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8" name="Google Shape;338;p27"/>
          <p:cNvSpPr txBox="1">
            <a:spLocks noGrp="1"/>
          </p:cNvSpPr>
          <p:nvPr>
            <p:ph type="subTitle" idx="7"/>
          </p:nvPr>
        </p:nvSpPr>
        <p:spPr>
          <a:xfrm>
            <a:off x="2189688" y="3766938"/>
            <a:ext cx="23223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7"/>
          <p:cNvSpPr txBox="1">
            <a:spLocks noGrp="1"/>
          </p:cNvSpPr>
          <p:nvPr>
            <p:ph type="title" idx="8"/>
          </p:nvPr>
        </p:nvSpPr>
        <p:spPr>
          <a:xfrm>
            <a:off x="4632013" y="3562763"/>
            <a:ext cx="2322300" cy="3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0" name="Google Shape;340;p27"/>
          <p:cNvSpPr txBox="1">
            <a:spLocks noGrp="1"/>
          </p:cNvSpPr>
          <p:nvPr>
            <p:ph type="subTitle" idx="9"/>
          </p:nvPr>
        </p:nvSpPr>
        <p:spPr>
          <a:xfrm>
            <a:off x="4632013" y="3766938"/>
            <a:ext cx="23223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7"/>
          <p:cNvSpPr txBox="1">
            <a:spLocks noGrp="1"/>
          </p:cNvSpPr>
          <p:nvPr>
            <p:ph type="title" idx="13"/>
          </p:nvPr>
        </p:nvSpPr>
        <p:spPr>
          <a:xfrm>
            <a:off x="720000" y="457200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_1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30"/>
          <p:cNvGrpSpPr/>
          <p:nvPr/>
        </p:nvGrpSpPr>
        <p:grpSpPr>
          <a:xfrm>
            <a:off x="-2636588" y="-3531176"/>
            <a:ext cx="14389291" cy="13039228"/>
            <a:chOff x="-2399329" y="-3503901"/>
            <a:chExt cx="14389291" cy="13039228"/>
          </a:xfrm>
        </p:grpSpPr>
        <p:grpSp>
          <p:nvGrpSpPr>
            <p:cNvPr id="384" name="Google Shape;384;p30"/>
            <p:cNvGrpSpPr/>
            <p:nvPr/>
          </p:nvGrpSpPr>
          <p:grpSpPr>
            <a:xfrm>
              <a:off x="-2399329" y="-3503901"/>
              <a:ext cx="14389291" cy="13039228"/>
              <a:chOff x="-2399329" y="-3503901"/>
              <a:chExt cx="14389291" cy="13039228"/>
            </a:xfrm>
          </p:grpSpPr>
          <p:sp>
            <p:nvSpPr>
              <p:cNvPr id="385" name="Google Shape;385;p30"/>
              <p:cNvSpPr/>
              <p:nvPr/>
            </p:nvSpPr>
            <p:spPr>
              <a:xfrm rot="4815481">
                <a:off x="-1871902" y="-1207118"/>
                <a:ext cx="6487146" cy="6538537"/>
              </a:xfrm>
              <a:prstGeom prst="ellipse">
                <a:avLst/>
              </a:prstGeom>
              <a:gradFill>
                <a:gsLst>
                  <a:gs pos="0">
                    <a:srgbClr val="1645D3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0"/>
              <p:cNvSpPr/>
              <p:nvPr/>
            </p:nvSpPr>
            <p:spPr>
              <a:xfrm rot="4815400">
                <a:off x="-323793" y="2375827"/>
                <a:ext cx="4917430" cy="4956342"/>
              </a:xfrm>
              <a:prstGeom prst="ellipse">
                <a:avLst/>
              </a:prstGeom>
              <a:gradFill>
                <a:gsLst>
                  <a:gs pos="0">
                    <a:srgbClr val="E0FE68">
                      <a:alpha val="52156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0"/>
              <p:cNvSpPr/>
              <p:nvPr/>
            </p:nvSpPr>
            <p:spPr>
              <a:xfrm rot="4815509">
                <a:off x="5302927" y="-216148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0"/>
              <p:cNvSpPr/>
              <p:nvPr/>
            </p:nvSpPr>
            <p:spPr>
              <a:xfrm rot="4815446">
                <a:off x="593465" y="937641"/>
                <a:ext cx="7945794" cy="8009071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66274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0"/>
              <p:cNvSpPr/>
              <p:nvPr/>
            </p:nvSpPr>
            <p:spPr>
              <a:xfrm rot="4815509">
                <a:off x="939427" y="-3045723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0" name="Google Shape;390;p30"/>
            <p:cNvSpPr/>
            <p:nvPr/>
          </p:nvSpPr>
          <p:spPr>
            <a:xfrm rot="4815400">
              <a:off x="5272082" y="3159802"/>
              <a:ext cx="4917430" cy="4956342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30"/>
          <p:cNvSpPr/>
          <p:nvPr/>
        </p:nvSpPr>
        <p:spPr>
          <a:xfrm rot="4815481">
            <a:off x="5406439" y="-3286768"/>
            <a:ext cx="6487146" cy="6538537"/>
          </a:xfrm>
          <a:prstGeom prst="ellipse">
            <a:avLst/>
          </a:prstGeom>
          <a:gradFill>
            <a:gsLst>
              <a:gs pos="0">
                <a:srgbClr val="1645D3">
                  <a:alpha val="69803"/>
                </a:srgbClr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" name="Google Shape;392;p30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0"/>
          <p:cNvSpPr/>
          <p:nvPr/>
        </p:nvSpPr>
        <p:spPr>
          <a:xfrm rot="4815509">
            <a:off x="5381794" y="-2959073"/>
            <a:ext cx="6184270" cy="6233244"/>
          </a:xfrm>
          <a:prstGeom prst="ellipse">
            <a:avLst/>
          </a:prstGeom>
          <a:gradFill>
            <a:gsLst>
              <a:gs pos="0">
                <a:srgbClr val="8AC1DC">
                  <a:alpha val="69803"/>
                </a:srgbClr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"/>
          <p:cNvSpPr txBox="1">
            <a:spLocks noGrp="1"/>
          </p:cNvSpPr>
          <p:nvPr>
            <p:ph type="title"/>
          </p:nvPr>
        </p:nvSpPr>
        <p:spPr>
          <a:xfrm>
            <a:off x="741300" y="2004450"/>
            <a:ext cx="2457600" cy="36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5" name="Google Shape;395;p30"/>
          <p:cNvSpPr txBox="1">
            <a:spLocks noGrp="1"/>
          </p:cNvSpPr>
          <p:nvPr>
            <p:ph type="subTitle" idx="1"/>
          </p:nvPr>
        </p:nvSpPr>
        <p:spPr>
          <a:xfrm>
            <a:off x="741300" y="2227200"/>
            <a:ext cx="24576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0"/>
          <p:cNvSpPr txBox="1">
            <a:spLocks noGrp="1"/>
          </p:cNvSpPr>
          <p:nvPr>
            <p:ph type="title" idx="2"/>
          </p:nvPr>
        </p:nvSpPr>
        <p:spPr>
          <a:xfrm>
            <a:off x="3343197" y="2004450"/>
            <a:ext cx="2457600" cy="36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7" name="Google Shape;397;p30"/>
          <p:cNvSpPr txBox="1">
            <a:spLocks noGrp="1"/>
          </p:cNvSpPr>
          <p:nvPr>
            <p:ph type="subTitle" idx="3"/>
          </p:nvPr>
        </p:nvSpPr>
        <p:spPr>
          <a:xfrm>
            <a:off x="3343197" y="2227200"/>
            <a:ext cx="24576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30"/>
          <p:cNvSpPr txBox="1">
            <a:spLocks noGrp="1"/>
          </p:cNvSpPr>
          <p:nvPr>
            <p:ph type="title" idx="4"/>
          </p:nvPr>
        </p:nvSpPr>
        <p:spPr>
          <a:xfrm>
            <a:off x="5945093" y="2004450"/>
            <a:ext cx="2457600" cy="36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9" name="Google Shape;399;p30"/>
          <p:cNvSpPr txBox="1">
            <a:spLocks noGrp="1"/>
          </p:cNvSpPr>
          <p:nvPr>
            <p:ph type="subTitle" idx="5"/>
          </p:nvPr>
        </p:nvSpPr>
        <p:spPr>
          <a:xfrm>
            <a:off x="5945093" y="2227200"/>
            <a:ext cx="24576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30"/>
          <p:cNvSpPr txBox="1">
            <a:spLocks noGrp="1"/>
          </p:cNvSpPr>
          <p:nvPr>
            <p:ph type="title" idx="6" hasCustomPrompt="1"/>
          </p:nvPr>
        </p:nvSpPr>
        <p:spPr>
          <a:xfrm>
            <a:off x="741300" y="3050475"/>
            <a:ext cx="2457600" cy="57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6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1" name="Google Shape;401;p30"/>
          <p:cNvSpPr txBox="1">
            <a:spLocks noGrp="1"/>
          </p:cNvSpPr>
          <p:nvPr>
            <p:ph type="title" idx="7" hasCustomPrompt="1"/>
          </p:nvPr>
        </p:nvSpPr>
        <p:spPr>
          <a:xfrm>
            <a:off x="3343194" y="3050475"/>
            <a:ext cx="2457600" cy="57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6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2" name="Google Shape;402;p30"/>
          <p:cNvSpPr txBox="1">
            <a:spLocks noGrp="1"/>
          </p:cNvSpPr>
          <p:nvPr>
            <p:ph type="title" idx="8" hasCustomPrompt="1"/>
          </p:nvPr>
        </p:nvSpPr>
        <p:spPr>
          <a:xfrm>
            <a:off x="5945087" y="3050475"/>
            <a:ext cx="2457600" cy="57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6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3" name="Google Shape;403;p30"/>
          <p:cNvSpPr txBox="1">
            <a:spLocks noGrp="1"/>
          </p:cNvSpPr>
          <p:nvPr>
            <p:ph type="title" idx="9"/>
          </p:nvPr>
        </p:nvSpPr>
        <p:spPr>
          <a:xfrm>
            <a:off x="720000" y="457200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2"/>
          <p:cNvGrpSpPr/>
          <p:nvPr/>
        </p:nvGrpSpPr>
        <p:grpSpPr>
          <a:xfrm>
            <a:off x="-2805153" y="-4676526"/>
            <a:ext cx="14472390" cy="14046753"/>
            <a:chOff x="-2541703" y="-3108251"/>
            <a:chExt cx="14472390" cy="14046753"/>
          </a:xfrm>
        </p:grpSpPr>
        <p:sp>
          <p:nvSpPr>
            <p:cNvPr id="421" name="Google Shape;421;p32"/>
            <p:cNvSpPr/>
            <p:nvPr/>
          </p:nvSpPr>
          <p:spPr>
            <a:xfrm rot="4815481">
              <a:off x="-688902" y="-117968"/>
              <a:ext cx="6487146" cy="6538537"/>
            </a:xfrm>
            <a:prstGeom prst="ellipse">
              <a:avLst/>
            </a:prstGeom>
            <a:gradFill>
              <a:gsLst>
                <a:gs pos="0">
                  <a:srgbClr val="1645D3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 rot="4815400">
              <a:off x="-2141868" y="2803227"/>
              <a:ext cx="4917430" cy="4956342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 rot="4815509">
              <a:off x="5243652" y="1596127"/>
              <a:ext cx="6184270" cy="6233244"/>
            </a:xfrm>
            <a:prstGeom prst="ellipse">
              <a:avLst/>
            </a:prstGeom>
            <a:gradFill>
              <a:gsLst>
                <a:gs pos="0">
                  <a:srgbClr val="8AC1DC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 rot="4815446">
              <a:off x="615" y="2340816"/>
              <a:ext cx="7945794" cy="8009071"/>
            </a:xfrm>
            <a:prstGeom prst="ellipse">
              <a:avLst/>
            </a:prstGeom>
            <a:gradFill>
              <a:gsLst>
                <a:gs pos="0">
                  <a:srgbClr val="9900FF">
                    <a:alpha val="66274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 rot="4815509">
              <a:off x="-1258848" y="-2650073"/>
              <a:ext cx="6184270" cy="6233244"/>
            </a:xfrm>
            <a:prstGeom prst="ellipse">
              <a:avLst/>
            </a:prstGeom>
            <a:gradFill>
              <a:gsLst>
                <a:gs pos="0">
                  <a:srgbClr val="8AC1DC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6" name="Google Shape;426;p32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bg>
      <p:bgPr>
        <a:solidFill>
          <a:schemeClr val="accent2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33"/>
          <p:cNvGrpSpPr/>
          <p:nvPr/>
        </p:nvGrpSpPr>
        <p:grpSpPr>
          <a:xfrm flipH="1">
            <a:off x="-3456679" y="-3517551"/>
            <a:ext cx="14929492" cy="12820953"/>
            <a:chOff x="-2399329" y="-3503901"/>
            <a:chExt cx="14929492" cy="12820953"/>
          </a:xfrm>
        </p:grpSpPr>
        <p:grpSp>
          <p:nvGrpSpPr>
            <p:cNvPr id="429" name="Google Shape;429;p33"/>
            <p:cNvGrpSpPr/>
            <p:nvPr/>
          </p:nvGrpSpPr>
          <p:grpSpPr>
            <a:xfrm>
              <a:off x="-2399329" y="-3503901"/>
              <a:ext cx="14389291" cy="12820953"/>
              <a:chOff x="-2399329" y="-3503901"/>
              <a:chExt cx="14389291" cy="12820953"/>
            </a:xfrm>
          </p:grpSpPr>
          <p:sp>
            <p:nvSpPr>
              <p:cNvPr id="430" name="Google Shape;430;p33"/>
              <p:cNvSpPr/>
              <p:nvPr/>
            </p:nvSpPr>
            <p:spPr>
              <a:xfrm rot="4815481">
                <a:off x="-1871902" y="-1207118"/>
                <a:ext cx="6487146" cy="6538537"/>
              </a:xfrm>
              <a:prstGeom prst="ellipse">
                <a:avLst/>
              </a:prstGeom>
              <a:gradFill>
                <a:gsLst>
                  <a:gs pos="0">
                    <a:srgbClr val="1645D3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3"/>
              <p:cNvSpPr/>
              <p:nvPr/>
            </p:nvSpPr>
            <p:spPr>
              <a:xfrm rot="4815400">
                <a:off x="-1865468" y="2293952"/>
                <a:ext cx="4917430" cy="4956342"/>
              </a:xfrm>
              <a:prstGeom prst="ellipse">
                <a:avLst/>
              </a:prstGeom>
              <a:gradFill>
                <a:gsLst>
                  <a:gs pos="0">
                    <a:srgbClr val="E0FE68">
                      <a:alpha val="52156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3"/>
              <p:cNvSpPr/>
              <p:nvPr/>
            </p:nvSpPr>
            <p:spPr>
              <a:xfrm rot="4815509">
                <a:off x="5302927" y="-216148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3"/>
              <p:cNvSpPr/>
              <p:nvPr/>
            </p:nvSpPr>
            <p:spPr>
              <a:xfrm rot="4815446">
                <a:off x="1875915" y="719366"/>
                <a:ext cx="7945794" cy="8009071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66274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3"/>
              <p:cNvSpPr/>
              <p:nvPr/>
            </p:nvSpPr>
            <p:spPr>
              <a:xfrm rot="4815509">
                <a:off x="939427" y="-3045723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5" name="Google Shape;435;p33"/>
            <p:cNvSpPr/>
            <p:nvPr/>
          </p:nvSpPr>
          <p:spPr>
            <a:xfrm rot="4815446">
              <a:off x="3938165" y="-2565884"/>
              <a:ext cx="7945794" cy="8009071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 rot="4815400">
              <a:off x="5272082" y="3159802"/>
              <a:ext cx="4917430" cy="4956342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7" name="Google Shape;437;p33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3"/>
          <p:cNvGrpSpPr/>
          <p:nvPr/>
        </p:nvGrpSpPr>
        <p:grpSpPr>
          <a:xfrm rot="10800000" flipH="1">
            <a:off x="-2696003" y="-4649251"/>
            <a:ext cx="15292590" cy="13876203"/>
            <a:chOff x="-2541703" y="-3503901"/>
            <a:chExt cx="15292590" cy="13876203"/>
          </a:xfrm>
        </p:grpSpPr>
        <p:sp>
          <p:nvSpPr>
            <p:cNvPr id="24" name="Google Shape;24;p3"/>
            <p:cNvSpPr/>
            <p:nvPr/>
          </p:nvSpPr>
          <p:spPr>
            <a:xfrm rot="4815481">
              <a:off x="-688902" y="-117968"/>
              <a:ext cx="6487146" cy="6538537"/>
            </a:xfrm>
            <a:prstGeom prst="ellipse">
              <a:avLst/>
            </a:prstGeom>
            <a:gradFill>
              <a:gsLst>
                <a:gs pos="0">
                  <a:srgbClr val="1645D3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4815400">
              <a:off x="-2141868" y="2803227"/>
              <a:ext cx="4917430" cy="4956342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4815509">
              <a:off x="5302927" y="-216148"/>
              <a:ext cx="6184270" cy="6233244"/>
            </a:xfrm>
            <a:prstGeom prst="ellipse">
              <a:avLst/>
            </a:prstGeom>
            <a:gradFill>
              <a:gsLst>
                <a:gs pos="0">
                  <a:srgbClr val="8AC1DC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4815446">
              <a:off x="4158890" y="1774616"/>
              <a:ext cx="7945794" cy="8009071"/>
            </a:xfrm>
            <a:prstGeom prst="ellipse">
              <a:avLst/>
            </a:prstGeom>
            <a:gradFill>
              <a:gsLst>
                <a:gs pos="0">
                  <a:srgbClr val="9900FF">
                    <a:alpha val="66274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4815509">
              <a:off x="939427" y="-3045723"/>
              <a:ext cx="6184270" cy="6233244"/>
            </a:xfrm>
            <a:prstGeom prst="ellipse">
              <a:avLst/>
            </a:prstGeom>
            <a:gradFill>
              <a:gsLst>
                <a:gs pos="0">
                  <a:srgbClr val="8AC1DC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Google Shape;29;p3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3952900" y="2470075"/>
            <a:ext cx="4464300" cy="10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3952900" y="977375"/>
            <a:ext cx="2067000" cy="127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3952900" y="3563100"/>
            <a:ext cx="4464300" cy="4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3"/>
          </p:nvPr>
        </p:nvSpPr>
        <p:spPr>
          <a:xfrm>
            <a:off x="749188" y="4599700"/>
            <a:ext cx="7644600" cy="31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3"/>
          <p:cNvSpPr/>
          <p:nvPr/>
        </p:nvSpPr>
        <p:spPr>
          <a:xfrm rot="4815400">
            <a:off x="149032" y="2532227"/>
            <a:ext cx="4917430" cy="4956342"/>
          </a:xfrm>
          <a:prstGeom prst="ellipse">
            <a:avLst/>
          </a:prstGeom>
          <a:gradFill>
            <a:gsLst>
              <a:gs pos="0">
                <a:srgbClr val="E0FE68">
                  <a:alpha val="52156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/>
          <p:nvPr/>
        </p:nvSpPr>
        <p:spPr>
          <a:xfrm rot="5984600" flipH="1">
            <a:off x="-1501793" y="-2992718"/>
            <a:ext cx="4917430" cy="4956342"/>
          </a:xfrm>
          <a:prstGeom prst="ellipse">
            <a:avLst/>
          </a:prstGeom>
          <a:gradFill>
            <a:gsLst>
              <a:gs pos="0">
                <a:srgbClr val="E0FE68">
                  <a:alpha val="52156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6"/>
          <p:cNvGrpSpPr/>
          <p:nvPr/>
        </p:nvGrpSpPr>
        <p:grpSpPr>
          <a:xfrm>
            <a:off x="-2696003" y="-4280876"/>
            <a:ext cx="15292590" cy="13378228"/>
            <a:chOff x="-2541703" y="-3005926"/>
            <a:chExt cx="15292590" cy="13378228"/>
          </a:xfrm>
        </p:grpSpPr>
        <p:sp>
          <p:nvSpPr>
            <p:cNvPr id="63" name="Google Shape;63;p6"/>
            <p:cNvSpPr/>
            <p:nvPr/>
          </p:nvSpPr>
          <p:spPr>
            <a:xfrm rot="4815481">
              <a:off x="-688902" y="-117968"/>
              <a:ext cx="6487146" cy="6538537"/>
            </a:xfrm>
            <a:prstGeom prst="ellipse">
              <a:avLst/>
            </a:prstGeom>
            <a:gradFill>
              <a:gsLst>
                <a:gs pos="0">
                  <a:srgbClr val="1645D3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 rot="4815400">
              <a:off x="-2141868" y="2803227"/>
              <a:ext cx="4917430" cy="4956342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 rot="4815509">
              <a:off x="5302927" y="-216148"/>
              <a:ext cx="6184270" cy="6233244"/>
            </a:xfrm>
            <a:prstGeom prst="ellipse">
              <a:avLst/>
            </a:prstGeom>
            <a:gradFill>
              <a:gsLst>
                <a:gs pos="0">
                  <a:srgbClr val="8AC1DC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 rot="4815446">
              <a:off x="4158890" y="1774616"/>
              <a:ext cx="7945794" cy="8009071"/>
            </a:xfrm>
            <a:prstGeom prst="ellipse">
              <a:avLst/>
            </a:prstGeom>
            <a:gradFill>
              <a:gsLst>
                <a:gs pos="0">
                  <a:srgbClr val="9900FF">
                    <a:alpha val="66274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 rot="4815509">
              <a:off x="4068852" y="-2547748"/>
              <a:ext cx="6184270" cy="6233244"/>
            </a:xfrm>
            <a:prstGeom prst="ellipse">
              <a:avLst/>
            </a:prstGeom>
            <a:gradFill>
              <a:gsLst>
                <a:gs pos="0">
                  <a:srgbClr val="8AC1DC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8" name="Google Shape;68;p6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856050" y="457200"/>
            <a:ext cx="7431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 rot="10800000">
            <a:off x="-3269028" y="-4594676"/>
            <a:ext cx="14472390" cy="14046753"/>
            <a:chOff x="-2541703" y="-3108251"/>
            <a:chExt cx="14472390" cy="14046753"/>
          </a:xfrm>
        </p:grpSpPr>
        <p:sp>
          <p:nvSpPr>
            <p:cNvPr id="84" name="Google Shape;84;p8"/>
            <p:cNvSpPr/>
            <p:nvPr/>
          </p:nvSpPr>
          <p:spPr>
            <a:xfrm rot="4815481">
              <a:off x="-688902" y="-117968"/>
              <a:ext cx="6487146" cy="6538537"/>
            </a:xfrm>
            <a:prstGeom prst="ellipse">
              <a:avLst/>
            </a:prstGeom>
            <a:gradFill>
              <a:gsLst>
                <a:gs pos="0">
                  <a:srgbClr val="1645D3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rot="4815400">
              <a:off x="-2141868" y="2803227"/>
              <a:ext cx="4917430" cy="4956342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4815509">
              <a:off x="5243652" y="1596127"/>
              <a:ext cx="6184270" cy="6233244"/>
            </a:xfrm>
            <a:prstGeom prst="ellipse">
              <a:avLst/>
            </a:prstGeom>
            <a:gradFill>
              <a:gsLst>
                <a:gs pos="0">
                  <a:srgbClr val="8AC1DC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rot="4815446">
              <a:off x="615" y="2340816"/>
              <a:ext cx="7945794" cy="8009071"/>
            </a:xfrm>
            <a:prstGeom prst="ellipse">
              <a:avLst/>
            </a:prstGeom>
            <a:gradFill>
              <a:gsLst>
                <a:gs pos="0">
                  <a:srgbClr val="9900FF">
                    <a:alpha val="66274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4815509">
              <a:off x="-1258848" y="-2650073"/>
              <a:ext cx="6184270" cy="6233244"/>
            </a:xfrm>
            <a:prstGeom prst="ellipse">
              <a:avLst/>
            </a:prstGeom>
            <a:gradFill>
              <a:gsLst>
                <a:gs pos="0">
                  <a:srgbClr val="8AC1DC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9" name="Google Shape;89;p8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8"/>
          <p:cNvSpPr txBox="1">
            <a:spLocks noGrp="1"/>
          </p:cNvSpPr>
          <p:nvPr>
            <p:ph type="title"/>
          </p:nvPr>
        </p:nvSpPr>
        <p:spPr>
          <a:xfrm>
            <a:off x="734975" y="1168650"/>
            <a:ext cx="7674000" cy="28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subTitle" idx="1"/>
          </p:nvPr>
        </p:nvSpPr>
        <p:spPr>
          <a:xfrm rot="-5400000">
            <a:off x="-1528025" y="2403650"/>
            <a:ext cx="4047600" cy="31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subTitle" idx="2"/>
          </p:nvPr>
        </p:nvSpPr>
        <p:spPr>
          <a:xfrm rot="5400000">
            <a:off x="6605150" y="2403650"/>
            <a:ext cx="4047600" cy="31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9"/>
          <p:cNvGrpSpPr/>
          <p:nvPr/>
        </p:nvGrpSpPr>
        <p:grpSpPr>
          <a:xfrm>
            <a:off x="-2696003" y="-4806151"/>
            <a:ext cx="14472390" cy="14046753"/>
            <a:chOff x="-2696003" y="-4806151"/>
            <a:chExt cx="14472390" cy="14046753"/>
          </a:xfrm>
        </p:grpSpPr>
        <p:grpSp>
          <p:nvGrpSpPr>
            <p:cNvPr id="95" name="Google Shape;95;p9"/>
            <p:cNvGrpSpPr/>
            <p:nvPr/>
          </p:nvGrpSpPr>
          <p:grpSpPr>
            <a:xfrm>
              <a:off x="-2696003" y="-4806151"/>
              <a:ext cx="14472390" cy="14046753"/>
              <a:chOff x="-2541703" y="-3108251"/>
              <a:chExt cx="14472390" cy="14046753"/>
            </a:xfrm>
          </p:grpSpPr>
          <p:sp>
            <p:nvSpPr>
              <p:cNvPr id="96" name="Google Shape;96;p9"/>
              <p:cNvSpPr/>
              <p:nvPr/>
            </p:nvSpPr>
            <p:spPr>
              <a:xfrm rot="4815481">
                <a:off x="-688902" y="-117968"/>
                <a:ext cx="6487146" cy="6538537"/>
              </a:xfrm>
              <a:prstGeom prst="ellipse">
                <a:avLst/>
              </a:prstGeom>
              <a:gradFill>
                <a:gsLst>
                  <a:gs pos="0">
                    <a:srgbClr val="1645D3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9"/>
              <p:cNvSpPr/>
              <p:nvPr/>
            </p:nvSpPr>
            <p:spPr>
              <a:xfrm rot="4815400">
                <a:off x="-2141868" y="2803227"/>
                <a:ext cx="4917430" cy="4956342"/>
              </a:xfrm>
              <a:prstGeom prst="ellipse">
                <a:avLst/>
              </a:prstGeom>
              <a:gradFill>
                <a:gsLst>
                  <a:gs pos="0">
                    <a:srgbClr val="E0FE68">
                      <a:alpha val="52156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9"/>
              <p:cNvSpPr/>
              <p:nvPr/>
            </p:nvSpPr>
            <p:spPr>
              <a:xfrm rot="4815509">
                <a:off x="5243652" y="1596127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9"/>
              <p:cNvSpPr/>
              <p:nvPr/>
            </p:nvSpPr>
            <p:spPr>
              <a:xfrm rot="5984554" flipH="1">
                <a:off x="615" y="-2519637"/>
                <a:ext cx="7945794" cy="8009071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66274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9"/>
              <p:cNvSpPr/>
              <p:nvPr/>
            </p:nvSpPr>
            <p:spPr>
              <a:xfrm rot="5984491" flipH="1">
                <a:off x="-1258848" y="4247080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" name="Google Shape;101;p9"/>
            <p:cNvSpPr/>
            <p:nvPr/>
          </p:nvSpPr>
          <p:spPr>
            <a:xfrm rot="5984554" flipH="1">
              <a:off x="3032015" y="-970437"/>
              <a:ext cx="7945794" cy="8009071"/>
            </a:xfrm>
            <a:prstGeom prst="ellipse">
              <a:avLst/>
            </a:prstGeom>
            <a:gradFill>
              <a:gsLst>
                <a:gs pos="0">
                  <a:srgbClr val="9900FF">
                    <a:alpha val="66274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" name="Google Shape;102;p9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734963" y="1724675"/>
            <a:ext cx="3858900" cy="5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ubTitle" idx="1"/>
          </p:nvPr>
        </p:nvSpPr>
        <p:spPr>
          <a:xfrm>
            <a:off x="734963" y="2231225"/>
            <a:ext cx="3858900" cy="11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5"/>
          <p:cNvGrpSpPr/>
          <p:nvPr/>
        </p:nvGrpSpPr>
        <p:grpSpPr>
          <a:xfrm>
            <a:off x="-4423938" y="-4210149"/>
            <a:ext cx="18226975" cy="14425451"/>
            <a:chOff x="-4423938" y="-4210149"/>
            <a:chExt cx="18226975" cy="14425451"/>
          </a:xfrm>
        </p:grpSpPr>
        <p:grpSp>
          <p:nvGrpSpPr>
            <p:cNvPr id="162" name="Google Shape;162;p15"/>
            <p:cNvGrpSpPr/>
            <p:nvPr/>
          </p:nvGrpSpPr>
          <p:grpSpPr>
            <a:xfrm>
              <a:off x="-4423938" y="-4210149"/>
              <a:ext cx="18226975" cy="14425451"/>
              <a:chOff x="-4423938" y="-4210149"/>
              <a:chExt cx="18226975" cy="14425451"/>
            </a:xfrm>
          </p:grpSpPr>
          <p:sp>
            <p:nvSpPr>
              <p:cNvPr id="163" name="Google Shape;163;p15"/>
              <p:cNvSpPr/>
              <p:nvPr/>
            </p:nvSpPr>
            <p:spPr>
              <a:xfrm rot="4815481">
                <a:off x="-3170652" y="-3729568"/>
                <a:ext cx="6487146" cy="6538537"/>
              </a:xfrm>
              <a:prstGeom prst="ellipse">
                <a:avLst/>
              </a:prstGeom>
              <a:gradFill>
                <a:gsLst>
                  <a:gs pos="0">
                    <a:srgbClr val="1645D3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 rot="4815400">
                <a:off x="6407007" y="-2602123"/>
                <a:ext cx="4917430" cy="4956342"/>
              </a:xfrm>
              <a:prstGeom prst="ellipse">
                <a:avLst/>
              </a:prstGeom>
              <a:gradFill>
                <a:gsLst>
                  <a:gs pos="0">
                    <a:srgbClr val="E0FE68">
                      <a:alpha val="52156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 rot="4815509">
                <a:off x="7116002" y="-280448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 rot="4815446">
                <a:off x="5137140" y="1617616"/>
                <a:ext cx="7945794" cy="8009071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66274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 rot="4815509">
                <a:off x="-3921173" y="-1322673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168;p15"/>
            <p:cNvSpPr/>
            <p:nvPr/>
          </p:nvSpPr>
          <p:spPr>
            <a:xfrm rot="4815400">
              <a:off x="-3391368" y="1734202"/>
              <a:ext cx="4917430" cy="4956342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9" name="Google Shape;169;p15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5"/>
          <p:cNvSpPr txBox="1">
            <a:spLocks noGrp="1"/>
          </p:cNvSpPr>
          <p:nvPr>
            <p:ph type="title"/>
          </p:nvPr>
        </p:nvSpPr>
        <p:spPr>
          <a:xfrm>
            <a:off x="856050" y="457200"/>
            <a:ext cx="7431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7"/>
          <p:cNvGrpSpPr/>
          <p:nvPr/>
        </p:nvGrpSpPr>
        <p:grpSpPr>
          <a:xfrm flipH="1">
            <a:off x="-3456679" y="-3517551"/>
            <a:ext cx="14929492" cy="12820953"/>
            <a:chOff x="-2399329" y="-3503901"/>
            <a:chExt cx="14929492" cy="12820953"/>
          </a:xfrm>
        </p:grpSpPr>
        <p:grpSp>
          <p:nvGrpSpPr>
            <p:cNvPr id="185" name="Google Shape;185;p17"/>
            <p:cNvGrpSpPr/>
            <p:nvPr/>
          </p:nvGrpSpPr>
          <p:grpSpPr>
            <a:xfrm>
              <a:off x="-2399329" y="-3503901"/>
              <a:ext cx="14389291" cy="12820953"/>
              <a:chOff x="-2399329" y="-3503901"/>
              <a:chExt cx="14389291" cy="12820953"/>
            </a:xfrm>
          </p:grpSpPr>
          <p:sp>
            <p:nvSpPr>
              <p:cNvPr id="186" name="Google Shape;186;p17"/>
              <p:cNvSpPr/>
              <p:nvPr/>
            </p:nvSpPr>
            <p:spPr>
              <a:xfrm rot="4815481">
                <a:off x="-1871902" y="-1207118"/>
                <a:ext cx="6487146" cy="6538537"/>
              </a:xfrm>
              <a:prstGeom prst="ellipse">
                <a:avLst/>
              </a:prstGeom>
              <a:gradFill>
                <a:gsLst>
                  <a:gs pos="0">
                    <a:srgbClr val="1645D3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 rot="4815400">
                <a:off x="-1865468" y="2293952"/>
                <a:ext cx="4917430" cy="4956342"/>
              </a:xfrm>
              <a:prstGeom prst="ellipse">
                <a:avLst/>
              </a:prstGeom>
              <a:gradFill>
                <a:gsLst>
                  <a:gs pos="0">
                    <a:srgbClr val="E0FE68">
                      <a:alpha val="52156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7"/>
              <p:cNvSpPr/>
              <p:nvPr/>
            </p:nvSpPr>
            <p:spPr>
              <a:xfrm rot="4815509">
                <a:off x="5302927" y="-216148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7"/>
              <p:cNvSpPr/>
              <p:nvPr/>
            </p:nvSpPr>
            <p:spPr>
              <a:xfrm rot="4815446">
                <a:off x="1875915" y="719366"/>
                <a:ext cx="7945794" cy="8009071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66274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7"/>
              <p:cNvSpPr/>
              <p:nvPr/>
            </p:nvSpPr>
            <p:spPr>
              <a:xfrm rot="4815509">
                <a:off x="939427" y="-3045723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" name="Google Shape;191;p17"/>
            <p:cNvSpPr/>
            <p:nvPr/>
          </p:nvSpPr>
          <p:spPr>
            <a:xfrm rot="4815446">
              <a:off x="3938165" y="-2565884"/>
              <a:ext cx="7945794" cy="8009071"/>
            </a:xfrm>
            <a:prstGeom prst="ellipse">
              <a:avLst/>
            </a:prstGeom>
            <a:gradFill>
              <a:gsLst>
                <a:gs pos="0">
                  <a:srgbClr val="9900FF">
                    <a:alpha val="66274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 rot="4815400">
              <a:off x="5272082" y="3159802"/>
              <a:ext cx="4917430" cy="4956342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3" name="Google Shape;193;p17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xfrm>
            <a:off x="856050" y="457200"/>
            <a:ext cx="7431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8"/>
          <p:cNvGrpSpPr/>
          <p:nvPr/>
        </p:nvGrpSpPr>
        <p:grpSpPr>
          <a:xfrm>
            <a:off x="-2399329" y="-3503901"/>
            <a:ext cx="14588392" cy="13747603"/>
            <a:chOff x="-2399329" y="-3503901"/>
            <a:chExt cx="14588392" cy="13747603"/>
          </a:xfrm>
        </p:grpSpPr>
        <p:grpSp>
          <p:nvGrpSpPr>
            <p:cNvPr id="197" name="Google Shape;197;p18"/>
            <p:cNvGrpSpPr/>
            <p:nvPr/>
          </p:nvGrpSpPr>
          <p:grpSpPr>
            <a:xfrm>
              <a:off x="-2399329" y="-3503901"/>
              <a:ext cx="14389291" cy="13747603"/>
              <a:chOff x="-2399329" y="-3503901"/>
              <a:chExt cx="14389291" cy="13747603"/>
            </a:xfrm>
          </p:grpSpPr>
          <p:sp>
            <p:nvSpPr>
              <p:cNvPr id="198" name="Google Shape;198;p18"/>
              <p:cNvSpPr/>
              <p:nvPr/>
            </p:nvSpPr>
            <p:spPr>
              <a:xfrm rot="4815481">
                <a:off x="-1871902" y="-1207118"/>
                <a:ext cx="6487146" cy="6538537"/>
              </a:xfrm>
              <a:prstGeom prst="ellipse">
                <a:avLst/>
              </a:prstGeom>
              <a:gradFill>
                <a:gsLst>
                  <a:gs pos="0">
                    <a:srgbClr val="1645D3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8"/>
              <p:cNvSpPr/>
              <p:nvPr/>
            </p:nvSpPr>
            <p:spPr>
              <a:xfrm rot="4815400">
                <a:off x="-1865468" y="2293952"/>
                <a:ext cx="4917430" cy="4956342"/>
              </a:xfrm>
              <a:prstGeom prst="ellipse">
                <a:avLst/>
              </a:prstGeom>
              <a:gradFill>
                <a:gsLst>
                  <a:gs pos="0">
                    <a:srgbClr val="E0FE68">
                      <a:alpha val="52156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8"/>
              <p:cNvSpPr/>
              <p:nvPr/>
            </p:nvSpPr>
            <p:spPr>
              <a:xfrm rot="4815509">
                <a:off x="5302927" y="-216148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8"/>
              <p:cNvSpPr/>
              <p:nvPr/>
            </p:nvSpPr>
            <p:spPr>
              <a:xfrm rot="4815446">
                <a:off x="1214240" y="1646016"/>
                <a:ext cx="7945794" cy="8009071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66274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8"/>
              <p:cNvSpPr/>
              <p:nvPr/>
            </p:nvSpPr>
            <p:spPr>
              <a:xfrm rot="4815509">
                <a:off x="939427" y="-3045723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3" name="Google Shape;203;p18"/>
            <p:cNvSpPr/>
            <p:nvPr/>
          </p:nvSpPr>
          <p:spPr>
            <a:xfrm rot="4815446">
              <a:off x="3597065" y="469741"/>
              <a:ext cx="7945794" cy="8009071"/>
            </a:xfrm>
            <a:prstGeom prst="ellipse">
              <a:avLst/>
            </a:prstGeom>
            <a:gradFill>
              <a:gsLst>
                <a:gs pos="0">
                  <a:srgbClr val="9900FF">
                    <a:alpha val="66274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8"/>
            <p:cNvSpPr/>
            <p:nvPr/>
          </p:nvSpPr>
          <p:spPr>
            <a:xfrm rot="4815400">
              <a:off x="149032" y="2532227"/>
              <a:ext cx="4917430" cy="4956342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" name="Google Shape;205;p18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8"/>
          <p:cNvSpPr txBox="1">
            <a:spLocks noGrp="1"/>
          </p:cNvSpPr>
          <p:nvPr>
            <p:ph type="title"/>
          </p:nvPr>
        </p:nvSpPr>
        <p:spPr>
          <a:xfrm>
            <a:off x="4810475" y="1901850"/>
            <a:ext cx="35985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8"/>
          <p:cNvSpPr txBox="1">
            <a:spLocks noGrp="1"/>
          </p:cNvSpPr>
          <p:nvPr>
            <p:ph type="subTitle" idx="1"/>
          </p:nvPr>
        </p:nvSpPr>
        <p:spPr>
          <a:xfrm>
            <a:off x="4803125" y="2403449"/>
            <a:ext cx="35985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8"/>
          <p:cNvSpPr txBox="1">
            <a:spLocks noGrp="1"/>
          </p:cNvSpPr>
          <p:nvPr>
            <p:ph type="subTitle" idx="2"/>
          </p:nvPr>
        </p:nvSpPr>
        <p:spPr>
          <a:xfrm>
            <a:off x="749700" y="4599700"/>
            <a:ext cx="7644600" cy="31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4975" y="445025"/>
            <a:ext cx="767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rona One"/>
              <a:buNone/>
              <a:defRPr sz="24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4975" y="1152475"/>
            <a:ext cx="767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61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71" r:id="rId13"/>
    <p:sldLayoutId id="2147483673" r:id="rId14"/>
    <p:sldLayoutId id="2147483676" r:id="rId15"/>
    <p:sldLayoutId id="2147483678" r:id="rId16"/>
    <p:sldLayoutId id="214748367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37"/>
          <p:cNvPicPr preferRelativeResize="0"/>
          <p:nvPr/>
        </p:nvPicPr>
        <p:blipFill>
          <a:blip r:embed="rId3">
            <a:alphaModFix amt="83000"/>
          </a:blip>
          <a:stretch>
            <a:fillRect/>
          </a:stretch>
        </p:blipFill>
        <p:spPr>
          <a:xfrm>
            <a:off x="-729800" y="1961137"/>
            <a:ext cx="2561150" cy="24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7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 rot="10800000">
            <a:off x="7660050" y="803575"/>
            <a:ext cx="1938900" cy="18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7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20XX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749700" y="4599700"/>
            <a:ext cx="76446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CREATIVE STARTUP</a:t>
            </a:r>
            <a:endParaRPr/>
          </a:p>
        </p:txBody>
      </p:sp>
      <p:sp>
        <p:nvSpPr>
          <p:cNvPr id="453" name="Google Shape;453;p37"/>
          <p:cNvSpPr txBox="1"/>
          <p:nvPr/>
        </p:nvSpPr>
        <p:spPr>
          <a:xfrm>
            <a:off x="278275" y="45001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20XX</a:t>
            </a:r>
            <a:endParaRPr sz="1200" b="1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54" name="Google Shape;454;p37"/>
          <p:cNvSpPr/>
          <p:nvPr/>
        </p:nvSpPr>
        <p:spPr>
          <a:xfrm>
            <a:off x="355825" y="227100"/>
            <a:ext cx="315300" cy="3153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7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" name="Google Shape;456;p37"/>
          <p:cNvGrpSpPr/>
          <p:nvPr/>
        </p:nvGrpSpPr>
        <p:grpSpPr>
          <a:xfrm>
            <a:off x="2778895" y="643496"/>
            <a:ext cx="3586200" cy="2944800"/>
            <a:chOff x="2778895" y="849596"/>
            <a:chExt cx="3586200" cy="2944800"/>
          </a:xfrm>
        </p:grpSpPr>
        <p:sp>
          <p:nvSpPr>
            <p:cNvPr id="457" name="Google Shape;457;p37"/>
            <p:cNvSpPr/>
            <p:nvPr/>
          </p:nvSpPr>
          <p:spPr>
            <a:xfrm rot="-2132583">
              <a:off x="2711556" y="1841568"/>
              <a:ext cx="3720878" cy="960856"/>
            </a:xfrm>
            <a:prstGeom prst="donut">
              <a:avLst>
                <a:gd name="adj" fmla="val 2048"/>
              </a:avLst>
            </a:prstGeom>
            <a:gradFill>
              <a:gsLst>
                <a:gs pos="0">
                  <a:schemeClr val="accent2"/>
                </a:gs>
                <a:gs pos="40000">
                  <a:schemeClr val="accent1"/>
                </a:gs>
                <a:gs pos="70000">
                  <a:srgbClr val="7BA29E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 rot="-376705">
              <a:off x="5636340" y="1128676"/>
              <a:ext cx="153621" cy="153621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37"/>
          <p:cNvSpPr/>
          <p:nvPr/>
        </p:nvSpPr>
        <p:spPr>
          <a:xfrm>
            <a:off x="2778900" y="3839675"/>
            <a:ext cx="3586200" cy="17400"/>
          </a:xfrm>
          <a:prstGeom prst="rect">
            <a:avLst/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7"/>
          <p:cNvSpPr txBox="1">
            <a:spLocks noGrp="1"/>
          </p:cNvSpPr>
          <p:nvPr>
            <p:ph type="ctrTitle"/>
          </p:nvPr>
        </p:nvSpPr>
        <p:spPr>
          <a:xfrm>
            <a:off x="748675" y="999386"/>
            <a:ext cx="7644600" cy="15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Next Gen Shopping</a:t>
            </a:r>
            <a:br>
              <a:rPr lang="en-US" dirty="0"/>
            </a:br>
            <a:r>
              <a:rPr lang="en-US" sz="2400" dirty="0"/>
              <a:t>Augmented Reality Meets Retail</a:t>
            </a:r>
            <a:endParaRPr lang="en-US" i="1" dirty="0"/>
          </a:p>
        </p:txBody>
      </p:sp>
      <p:sp>
        <p:nvSpPr>
          <p:cNvPr id="461" name="Google Shape;461;p37"/>
          <p:cNvSpPr/>
          <p:nvPr/>
        </p:nvSpPr>
        <p:spPr>
          <a:xfrm>
            <a:off x="1143175" y="1701825"/>
            <a:ext cx="189300" cy="1893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1"/>
          <p:cNvSpPr txBox="1">
            <a:spLocks noGrp="1"/>
          </p:cNvSpPr>
          <p:nvPr>
            <p:ph type="title"/>
          </p:nvPr>
        </p:nvSpPr>
        <p:spPr>
          <a:xfrm>
            <a:off x="792045" y="233119"/>
            <a:ext cx="35985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00"/>
                </a:solidFill>
              </a:rPr>
              <a:t>Project Charter</a:t>
            </a:r>
            <a:endParaRPr sz="1200" dirty="0">
              <a:solidFill>
                <a:srgbClr val="FFFF00"/>
              </a:solidFill>
            </a:endParaRPr>
          </a:p>
        </p:txBody>
      </p:sp>
      <p:sp>
        <p:nvSpPr>
          <p:cNvPr id="783" name="Google Shape;783;p51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00"/>
                </a:solidFill>
                <a:latin typeface="Krona One"/>
                <a:ea typeface="Krona One"/>
                <a:cs typeface="Krona One"/>
                <a:sym typeface="Krona One"/>
              </a:rPr>
              <a:t>20XX</a:t>
            </a:r>
            <a:endParaRPr sz="800">
              <a:solidFill>
                <a:srgbClr val="FFFF00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84" name="Google Shape;784;p51"/>
          <p:cNvSpPr/>
          <p:nvPr/>
        </p:nvSpPr>
        <p:spPr>
          <a:xfrm>
            <a:off x="355825" y="227100"/>
            <a:ext cx="315300" cy="3153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00"/>
              </a:solidFill>
            </a:endParaRPr>
          </a:p>
        </p:txBody>
      </p:sp>
      <p:sp>
        <p:nvSpPr>
          <p:cNvPr id="785" name="Google Shape;785;p51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00"/>
              </a:solidFill>
            </a:endParaRPr>
          </a:p>
        </p:txBody>
      </p:sp>
      <p:sp>
        <p:nvSpPr>
          <p:cNvPr id="786" name="Google Shape;786;p51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00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8268AD8-84BD-FE68-9733-ECB62F1816E4}"/>
              </a:ext>
            </a:extLst>
          </p:cNvPr>
          <p:cNvGraphicFramePr>
            <a:graphicFrameLocks noGrp="1"/>
          </p:cNvGraphicFramePr>
          <p:nvPr/>
        </p:nvGraphicFramePr>
        <p:xfrm>
          <a:off x="443554" y="650747"/>
          <a:ext cx="7950746" cy="58387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{834252CA-13F9-433D-9849-A5EFD625F0EC}</a:tableStyleId>
              </a:tblPr>
              <a:tblGrid>
                <a:gridCol w="2075415">
                  <a:extLst>
                    <a:ext uri="{9D8B030D-6E8A-4147-A177-3AD203B41FA5}">
                      <a16:colId xmlns:a16="http://schemas.microsoft.com/office/drawing/2014/main" val="612100623"/>
                    </a:ext>
                  </a:extLst>
                </a:gridCol>
                <a:gridCol w="2042780">
                  <a:extLst>
                    <a:ext uri="{9D8B030D-6E8A-4147-A177-3AD203B41FA5}">
                      <a16:colId xmlns:a16="http://schemas.microsoft.com/office/drawing/2014/main" val="847855657"/>
                    </a:ext>
                  </a:extLst>
                </a:gridCol>
                <a:gridCol w="1611732">
                  <a:extLst>
                    <a:ext uri="{9D8B030D-6E8A-4147-A177-3AD203B41FA5}">
                      <a16:colId xmlns:a16="http://schemas.microsoft.com/office/drawing/2014/main" val="165336464"/>
                    </a:ext>
                  </a:extLst>
                </a:gridCol>
                <a:gridCol w="2220819">
                  <a:extLst>
                    <a:ext uri="{9D8B030D-6E8A-4147-A177-3AD203B41FA5}">
                      <a16:colId xmlns:a16="http://schemas.microsoft.com/office/drawing/2014/main" val="2611355041"/>
                    </a:ext>
                  </a:extLst>
                </a:gridCol>
              </a:tblGrid>
              <a:tr h="157654"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Project</a:t>
                      </a:r>
                      <a:r>
                        <a:rPr lang="en-US" sz="800" b="1" spc="85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spc="-10" dirty="0">
                          <a:solidFill>
                            <a:srgbClr val="FFFF00"/>
                          </a:solidFill>
                          <a:effectLst/>
                        </a:rPr>
                        <a:t>Title</a:t>
                      </a:r>
                      <a:endParaRPr lang="en-US" sz="800" b="1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9060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FFFF00"/>
                          </a:solidFill>
                          <a:effectLst/>
                        </a:rPr>
                        <a:t>Next-Gen</a:t>
                      </a:r>
                      <a:r>
                        <a:rPr lang="en-US" sz="800" b="1" spc="-4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>
                          <a:solidFill>
                            <a:srgbClr val="FFFF00"/>
                          </a:solidFill>
                          <a:effectLst/>
                        </a:rPr>
                        <a:t>Shopping:</a:t>
                      </a:r>
                      <a:r>
                        <a:rPr lang="en-US" sz="800" b="1" spc="-4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>
                          <a:solidFill>
                            <a:srgbClr val="FFFF00"/>
                          </a:solidFill>
                          <a:effectLst/>
                        </a:rPr>
                        <a:t>Augmented</a:t>
                      </a:r>
                      <a:r>
                        <a:rPr lang="en-US" sz="800" b="1" spc="-4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>
                          <a:solidFill>
                            <a:srgbClr val="FFFF00"/>
                          </a:solidFill>
                          <a:effectLst/>
                        </a:rPr>
                        <a:t>Reality</a:t>
                      </a:r>
                      <a:r>
                        <a:rPr lang="en-US" sz="800" b="1" spc="-4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>
                          <a:solidFill>
                            <a:srgbClr val="FFFF00"/>
                          </a:solidFill>
                          <a:effectLst/>
                        </a:rPr>
                        <a:t>meets</a:t>
                      </a:r>
                      <a:r>
                        <a:rPr lang="en-US" sz="800" b="1" spc="-4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spc="-10">
                          <a:solidFill>
                            <a:srgbClr val="FFFF00"/>
                          </a:solidFill>
                          <a:effectLst/>
                        </a:rPr>
                        <a:t>Retail</a:t>
                      </a:r>
                      <a:endParaRPr lang="en-US" sz="800" b="1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067578"/>
                  </a:ext>
                </a:extLst>
              </a:tr>
              <a:tr h="213109">
                <a:tc>
                  <a:txBody>
                    <a:bodyPr/>
                    <a:lstStyle/>
                    <a:p>
                      <a:pPr marL="99695" marR="421640">
                        <a:lnSpc>
                          <a:spcPct val="105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b="1" spc="-10" dirty="0">
                          <a:solidFill>
                            <a:srgbClr val="FFFF00"/>
                          </a:solidFill>
                          <a:effectLst/>
                        </a:rPr>
                        <a:t>Project </a:t>
                      </a:r>
                      <a:r>
                        <a:rPr lang="en-US" sz="800" b="1" spc="-50" dirty="0">
                          <a:solidFill>
                            <a:srgbClr val="FFFF00"/>
                          </a:solidFill>
                          <a:effectLst/>
                        </a:rPr>
                        <a:t>Manager</a:t>
                      </a:r>
                      <a:endParaRPr lang="en-US" sz="800" b="1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 err="1">
                          <a:solidFill>
                            <a:srgbClr val="FFFF00"/>
                          </a:solidFill>
                          <a:effectLst/>
                        </a:rPr>
                        <a:t>Tasfia</a:t>
                      </a:r>
                      <a:r>
                        <a:rPr lang="en-US" sz="800" b="1" spc="-70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Tahsin</a:t>
                      </a:r>
                      <a:r>
                        <a:rPr lang="en-US" sz="800" b="1" spc="-65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spc="-10" dirty="0">
                          <a:solidFill>
                            <a:srgbClr val="FFFF00"/>
                          </a:solidFill>
                          <a:effectLst/>
                        </a:rPr>
                        <a:t>Annita</a:t>
                      </a:r>
                      <a:endParaRPr lang="en-US" sz="800" b="1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b="1" spc="-10">
                          <a:solidFill>
                            <a:srgbClr val="FFFF00"/>
                          </a:solidFill>
                          <a:effectLst/>
                        </a:rPr>
                        <a:t>Project Sponsor</a:t>
                      </a:r>
                      <a:endParaRPr lang="en-US" sz="800" b="1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Deepak</a:t>
                      </a:r>
                      <a:r>
                        <a:rPr lang="en-US" sz="800" b="1" spc="120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Chandra</a:t>
                      </a:r>
                      <a:r>
                        <a:rPr lang="en-US" sz="800" b="1" spc="125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spc="-25" dirty="0">
                          <a:solidFill>
                            <a:srgbClr val="FFFF00"/>
                          </a:solidFill>
                          <a:effectLst/>
                        </a:rPr>
                        <a:t>Roy</a:t>
                      </a:r>
                      <a:endParaRPr lang="en-US" sz="800" b="1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68683414"/>
                  </a:ext>
                </a:extLst>
              </a:tr>
              <a:tr h="213109">
                <a:tc>
                  <a:txBody>
                    <a:bodyPr/>
                    <a:lstStyle/>
                    <a:p>
                      <a:pPr marL="99695" marR="0">
                        <a:lnSpc>
                          <a:spcPct val="105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b="1" spc="-10" dirty="0">
                          <a:solidFill>
                            <a:srgbClr val="FFFF00"/>
                          </a:solidFill>
                          <a:effectLst/>
                        </a:rPr>
                        <a:t>Project Start Date</a:t>
                      </a:r>
                      <a:endParaRPr lang="en-US" sz="800" b="1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01/11/2024</a:t>
                      </a:r>
                      <a:endParaRPr lang="en-US" sz="800" b="1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b="1" spc="-10" dirty="0">
                          <a:solidFill>
                            <a:srgbClr val="FFFF00"/>
                          </a:solidFill>
                          <a:effectLst/>
                        </a:rPr>
                        <a:t>Project End Date</a:t>
                      </a:r>
                      <a:endParaRPr lang="en-US" sz="800" b="1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21/09/2025</a:t>
                      </a:r>
                      <a:endParaRPr lang="en-US" sz="800" b="1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0418109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1361280-CC0F-7C79-90B2-4BFA27602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927723"/>
              </p:ext>
            </p:extLst>
          </p:nvPr>
        </p:nvGraphicFramePr>
        <p:xfrm>
          <a:off x="443554" y="2340007"/>
          <a:ext cx="7950745" cy="5062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{834252CA-13F9-433D-9849-A5EFD625F0EC}</a:tableStyleId>
              </a:tblPr>
              <a:tblGrid>
                <a:gridCol w="7950745">
                  <a:extLst>
                    <a:ext uri="{9D8B030D-6E8A-4147-A177-3AD203B41FA5}">
                      <a16:colId xmlns:a16="http://schemas.microsoft.com/office/drawing/2014/main" val="2611355041"/>
                    </a:ext>
                  </a:extLst>
                </a:gridCol>
              </a:tblGrid>
              <a:tr h="506200">
                <a:tc>
                  <a:txBody>
                    <a:bodyPr/>
                    <a:lstStyle/>
                    <a:p>
                      <a:pPr algn="just"/>
                      <a:r>
                        <a:rPr lang="en-US" sz="800" b="1" i="0" u="none" strike="noStrike" cap="none" dirty="0">
                          <a:solidFill>
                            <a:srgbClr val="FFFF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Business need</a:t>
                      </a:r>
                    </a:p>
                    <a:p>
                      <a:pPr algn="just"/>
                      <a:r>
                        <a:rPr lang="en-US" sz="800" b="1" i="0" u="none" strike="noStrike" cap="none" dirty="0">
                          <a:solidFill>
                            <a:srgbClr val="FFFF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The project aims to achieve a revolutionized retail shopping experience by fusing augmented reality (AR) and personalized shopping assistance. The customers are going to experience an engaging, uninterrupted and interactive environment with AR-driven product visualization and gamified discounts, ultimately boosting both customer satisfaction and retail sales.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0418109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A058617-6F04-11A7-BE40-92301FADB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502026"/>
              </p:ext>
            </p:extLst>
          </p:nvPr>
        </p:nvGraphicFramePr>
        <p:xfrm>
          <a:off x="443553" y="3746087"/>
          <a:ext cx="7950746" cy="55113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{834252CA-13F9-433D-9849-A5EFD625F0EC}</a:tableStyleId>
              </a:tblPr>
              <a:tblGrid>
                <a:gridCol w="2728526">
                  <a:extLst>
                    <a:ext uri="{9D8B030D-6E8A-4147-A177-3AD203B41FA5}">
                      <a16:colId xmlns:a16="http://schemas.microsoft.com/office/drawing/2014/main" val="1106913204"/>
                    </a:ext>
                  </a:extLst>
                </a:gridCol>
                <a:gridCol w="5222220">
                  <a:extLst>
                    <a:ext uri="{9D8B030D-6E8A-4147-A177-3AD203B41FA5}">
                      <a16:colId xmlns:a16="http://schemas.microsoft.com/office/drawing/2014/main" val="944744531"/>
                    </a:ext>
                  </a:extLst>
                </a:gridCol>
              </a:tblGrid>
              <a:tr h="137784">
                <a:tc gridSpan="2">
                  <a:txBody>
                    <a:bodyPr/>
                    <a:lstStyle/>
                    <a:p>
                      <a:pPr marL="8890" marR="0" algn="ctr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b="1" spc="-40" dirty="0">
                          <a:solidFill>
                            <a:srgbClr val="FFFF00"/>
                          </a:solidFill>
                          <a:effectLst/>
                        </a:rPr>
                        <a:t>Out</a:t>
                      </a:r>
                      <a:r>
                        <a:rPr lang="en-US" sz="800" b="1" spc="-70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spc="-40" dirty="0">
                          <a:solidFill>
                            <a:srgbClr val="FFFF00"/>
                          </a:solidFill>
                          <a:effectLst/>
                        </a:rPr>
                        <a:t>of</a:t>
                      </a:r>
                      <a:r>
                        <a:rPr lang="en-US" sz="800" b="1" spc="-65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spc="-40" dirty="0">
                          <a:solidFill>
                            <a:srgbClr val="FFFF00"/>
                          </a:solidFill>
                          <a:effectLst/>
                        </a:rPr>
                        <a:t>Scope</a:t>
                      </a:r>
                      <a:endParaRPr lang="en-US" sz="800" b="1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085475"/>
                  </a:ext>
                </a:extLst>
              </a:tr>
              <a:tr h="137784"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b="1" spc="-10" dirty="0">
                          <a:solidFill>
                            <a:srgbClr val="FFFF00"/>
                          </a:solidFill>
                          <a:effectLst/>
                        </a:rPr>
                        <a:t>Owner/Team</a:t>
                      </a:r>
                      <a:endParaRPr lang="en-US" sz="800" b="1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b="1" spc="-10" dirty="0">
                          <a:solidFill>
                            <a:srgbClr val="FFFF00"/>
                          </a:solidFill>
                          <a:effectLst/>
                        </a:rPr>
                        <a:t>Description</a:t>
                      </a:r>
                      <a:endParaRPr lang="en-US" sz="800" b="1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29290971"/>
                  </a:ext>
                </a:extLst>
              </a:tr>
              <a:tr h="137784"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FFFF00"/>
                          </a:solidFill>
                          <a:effectLst/>
                        </a:rPr>
                        <a:t>Hardware </a:t>
                      </a:r>
                      <a:r>
                        <a:rPr lang="en-US" sz="800" b="1" spc="-20">
                          <a:solidFill>
                            <a:srgbClr val="FFFF00"/>
                          </a:solidFill>
                          <a:effectLst/>
                        </a:rPr>
                        <a:t>Team</a:t>
                      </a:r>
                      <a:endParaRPr lang="en-US" sz="800" b="1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FFFF00"/>
                          </a:solidFill>
                          <a:effectLst/>
                        </a:rPr>
                        <a:t>Developing</a:t>
                      </a:r>
                      <a:r>
                        <a:rPr lang="en-US" sz="800" b="1" spc="-8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>
                          <a:solidFill>
                            <a:srgbClr val="FFFF00"/>
                          </a:solidFill>
                          <a:effectLst/>
                        </a:rPr>
                        <a:t>Physical</a:t>
                      </a:r>
                      <a:r>
                        <a:rPr lang="en-US" sz="800" b="1" spc="-8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>
                          <a:solidFill>
                            <a:srgbClr val="FFFF00"/>
                          </a:solidFill>
                          <a:effectLst/>
                        </a:rPr>
                        <a:t>retail</a:t>
                      </a:r>
                      <a:r>
                        <a:rPr lang="en-US" sz="800" b="1" spc="-8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>
                          <a:solidFill>
                            <a:srgbClr val="FFFF00"/>
                          </a:solidFill>
                          <a:effectLst/>
                        </a:rPr>
                        <a:t>space</a:t>
                      </a:r>
                      <a:r>
                        <a:rPr lang="en-US" sz="800" b="1" spc="-8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spc="-10">
                          <a:solidFill>
                            <a:srgbClr val="FFFF00"/>
                          </a:solidFill>
                          <a:effectLst/>
                        </a:rPr>
                        <a:t>hardware</a:t>
                      </a:r>
                      <a:endParaRPr lang="en-US" sz="800" b="1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94189108"/>
                  </a:ext>
                </a:extLst>
              </a:tr>
              <a:tr h="137784"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b="1" spc="20">
                          <a:solidFill>
                            <a:srgbClr val="FFFF00"/>
                          </a:solidFill>
                          <a:effectLst/>
                        </a:rPr>
                        <a:t>Third-Party</a:t>
                      </a:r>
                      <a:r>
                        <a:rPr lang="en-US" sz="800" b="1" spc="23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spc="20">
                          <a:solidFill>
                            <a:srgbClr val="FFFF00"/>
                          </a:solidFill>
                          <a:effectLst/>
                        </a:rPr>
                        <a:t>Integration</a:t>
                      </a:r>
                      <a:r>
                        <a:rPr lang="en-US" sz="800" b="1" spc="23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spc="-20">
                          <a:solidFill>
                            <a:srgbClr val="FFFF00"/>
                          </a:solidFill>
                          <a:effectLst/>
                        </a:rPr>
                        <a:t>Team</a:t>
                      </a:r>
                      <a:endParaRPr lang="en-US" sz="800" b="1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Integration</a:t>
                      </a:r>
                      <a:r>
                        <a:rPr lang="en-US" sz="800" b="1" spc="-90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with</a:t>
                      </a:r>
                      <a:r>
                        <a:rPr lang="en-US" sz="800" b="1" spc="-90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third-party</a:t>
                      </a:r>
                      <a:r>
                        <a:rPr lang="en-US" sz="800" b="1" spc="-90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e-commerce</a:t>
                      </a:r>
                      <a:r>
                        <a:rPr lang="en-US" sz="800" b="1" spc="-90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spc="-10" dirty="0">
                          <a:solidFill>
                            <a:srgbClr val="FFFF00"/>
                          </a:solidFill>
                          <a:effectLst/>
                        </a:rPr>
                        <a:t>platforms</a:t>
                      </a:r>
                      <a:endParaRPr lang="en-US" sz="800" b="1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15498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FE8BEC4-1BF0-9D40-FEB3-8A33C9204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505396"/>
              </p:ext>
            </p:extLst>
          </p:nvPr>
        </p:nvGraphicFramePr>
        <p:xfrm>
          <a:off x="443553" y="2846207"/>
          <a:ext cx="7950746" cy="90106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{834252CA-13F9-433D-9849-A5EFD625F0EC}</a:tableStyleId>
              </a:tblPr>
              <a:tblGrid>
                <a:gridCol w="1800380">
                  <a:extLst>
                    <a:ext uri="{9D8B030D-6E8A-4147-A177-3AD203B41FA5}">
                      <a16:colId xmlns:a16="http://schemas.microsoft.com/office/drawing/2014/main" val="3964374334"/>
                    </a:ext>
                  </a:extLst>
                </a:gridCol>
                <a:gridCol w="6150366">
                  <a:extLst>
                    <a:ext uri="{9D8B030D-6E8A-4147-A177-3AD203B41FA5}">
                      <a16:colId xmlns:a16="http://schemas.microsoft.com/office/drawing/2014/main" val="2549269224"/>
                    </a:ext>
                  </a:extLst>
                </a:gridCol>
              </a:tblGrid>
              <a:tr h="154218">
                <a:tc gridSpan="2">
                  <a:txBody>
                    <a:bodyPr/>
                    <a:lstStyle/>
                    <a:p>
                      <a:pPr marL="8890" marR="0" algn="ctr">
                        <a:lnSpc>
                          <a:spcPct val="150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b="1" spc="-20" dirty="0">
                          <a:solidFill>
                            <a:srgbClr val="FFFF00"/>
                          </a:solidFill>
                          <a:effectLst/>
                        </a:rPr>
                        <a:t>In-</a:t>
                      </a:r>
                      <a:r>
                        <a:rPr lang="en-US" sz="800" b="1" spc="-10" dirty="0">
                          <a:solidFill>
                            <a:srgbClr val="FFFF00"/>
                          </a:solidFill>
                          <a:effectLst/>
                        </a:rPr>
                        <a:t>Scope</a:t>
                      </a:r>
                      <a:endParaRPr lang="en-US" sz="800" b="1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79941"/>
                  </a:ext>
                </a:extLst>
              </a:tr>
              <a:tr h="154218">
                <a:tc>
                  <a:txBody>
                    <a:bodyPr/>
                    <a:lstStyle/>
                    <a:p>
                      <a:pPr marL="99695" marR="0">
                        <a:lnSpc>
                          <a:spcPct val="150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b="1" spc="-10">
                          <a:solidFill>
                            <a:srgbClr val="FFFF00"/>
                          </a:solidFill>
                          <a:effectLst/>
                        </a:rPr>
                        <a:t>Owner/Team</a:t>
                      </a:r>
                      <a:endParaRPr lang="en-US" sz="800" b="1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 marR="0">
                        <a:lnSpc>
                          <a:spcPct val="150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b="1" spc="-10" dirty="0">
                          <a:solidFill>
                            <a:srgbClr val="FFFF00"/>
                          </a:solidFill>
                          <a:effectLst/>
                        </a:rPr>
                        <a:t>Description</a:t>
                      </a:r>
                      <a:endParaRPr lang="en-US" sz="800" b="1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80440775"/>
                  </a:ext>
                </a:extLst>
              </a:tr>
              <a:tr h="142396">
                <a:tc>
                  <a:txBody>
                    <a:bodyPr/>
                    <a:lstStyle/>
                    <a:p>
                      <a:pPr marL="99695" marR="163830">
                        <a:lnSpc>
                          <a:spcPct val="150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b="1" spc="-10" dirty="0">
                          <a:solidFill>
                            <a:srgbClr val="FFFF00"/>
                          </a:solidFill>
                          <a:effectLst/>
                        </a:rPr>
                        <a:t>Development </a:t>
                      </a:r>
                      <a:r>
                        <a:rPr lang="en-US" sz="800" b="1" spc="-20" dirty="0">
                          <a:solidFill>
                            <a:srgbClr val="FFFF00"/>
                          </a:solidFill>
                          <a:effectLst/>
                        </a:rPr>
                        <a:t>Team</a:t>
                      </a:r>
                      <a:endParaRPr lang="en-US" sz="800" b="1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 marR="0">
                        <a:lnSpc>
                          <a:spcPct val="150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Development</a:t>
                      </a:r>
                      <a:r>
                        <a:rPr lang="en-US" sz="800" b="1" spc="105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of</a:t>
                      </a:r>
                      <a:r>
                        <a:rPr lang="en-US" sz="800" b="1" spc="110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Smart</a:t>
                      </a:r>
                      <a:r>
                        <a:rPr lang="en-US" sz="800" b="1" spc="105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glasses'</a:t>
                      </a:r>
                      <a:r>
                        <a:rPr lang="en-US" sz="800" b="1" spc="110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AR</a:t>
                      </a:r>
                      <a:r>
                        <a:rPr lang="en-US" sz="800" b="1" spc="105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spc="-10" dirty="0">
                          <a:solidFill>
                            <a:srgbClr val="FFFF00"/>
                          </a:solidFill>
                          <a:effectLst/>
                        </a:rPr>
                        <a:t>application</a:t>
                      </a:r>
                      <a:endParaRPr lang="en-US" sz="800" b="1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83478050"/>
                  </a:ext>
                </a:extLst>
              </a:tr>
              <a:tr h="154218">
                <a:tc>
                  <a:txBody>
                    <a:bodyPr/>
                    <a:lstStyle/>
                    <a:p>
                      <a:pPr marL="99695" marR="0">
                        <a:lnSpc>
                          <a:spcPct val="150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FFFF00"/>
                          </a:solidFill>
                          <a:effectLst/>
                        </a:rPr>
                        <a:t>Integration</a:t>
                      </a:r>
                      <a:r>
                        <a:rPr lang="en-US" sz="800" b="1" spc="2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spc="-20">
                          <a:solidFill>
                            <a:srgbClr val="FFFF00"/>
                          </a:solidFill>
                          <a:effectLst/>
                        </a:rPr>
                        <a:t>Team</a:t>
                      </a:r>
                      <a:endParaRPr lang="en-US" sz="800" b="1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0" marR="0">
                        <a:lnSpc>
                          <a:spcPct val="150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FFFF00"/>
                          </a:solidFill>
                          <a:effectLst/>
                        </a:rPr>
                        <a:t>Website</a:t>
                      </a:r>
                      <a:r>
                        <a:rPr lang="en-US" sz="800" b="1" spc="25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>
                          <a:solidFill>
                            <a:srgbClr val="FFFF00"/>
                          </a:solidFill>
                          <a:effectLst/>
                        </a:rPr>
                        <a:t>with</a:t>
                      </a:r>
                      <a:r>
                        <a:rPr lang="en-US" sz="800" b="1" spc="26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>
                          <a:solidFill>
                            <a:srgbClr val="FFFF00"/>
                          </a:solidFill>
                          <a:effectLst/>
                        </a:rPr>
                        <a:t>detailed</a:t>
                      </a:r>
                      <a:r>
                        <a:rPr lang="en-US" sz="800" b="1" spc="26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>
                          <a:solidFill>
                            <a:srgbClr val="FFFF00"/>
                          </a:solidFill>
                          <a:effectLst/>
                        </a:rPr>
                        <a:t>product</a:t>
                      </a:r>
                      <a:r>
                        <a:rPr lang="en-US" sz="800" b="1" spc="26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>
                          <a:solidFill>
                            <a:srgbClr val="FFFF00"/>
                          </a:solidFill>
                          <a:effectLst/>
                        </a:rPr>
                        <a:t>visualization</a:t>
                      </a:r>
                      <a:r>
                        <a:rPr lang="en-US" sz="800" b="1" spc="26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>
                          <a:solidFill>
                            <a:srgbClr val="FFFF00"/>
                          </a:solidFill>
                          <a:effectLst/>
                        </a:rPr>
                        <a:t>and</a:t>
                      </a:r>
                      <a:r>
                        <a:rPr lang="en-US" sz="800" b="1" spc="25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spc="-10">
                          <a:solidFill>
                            <a:srgbClr val="FFFF00"/>
                          </a:solidFill>
                          <a:effectLst/>
                        </a:rPr>
                        <a:t>analytics</a:t>
                      </a:r>
                      <a:endParaRPr lang="en-US" sz="800" b="1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2674179"/>
                  </a:ext>
                </a:extLst>
              </a:tr>
              <a:tr h="259968">
                <a:tc>
                  <a:txBody>
                    <a:bodyPr/>
                    <a:lstStyle/>
                    <a:p>
                      <a:pPr marL="99695" marR="163830">
                        <a:lnSpc>
                          <a:spcPct val="150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b="1" spc="-10" dirty="0">
                          <a:solidFill>
                            <a:srgbClr val="FFFF00"/>
                          </a:solidFill>
                          <a:effectLst/>
                        </a:rPr>
                        <a:t>Gamification </a:t>
                      </a:r>
                      <a:r>
                        <a:rPr lang="en-US" sz="800" b="1" spc="-20" dirty="0">
                          <a:solidFill>
                            <a:srgbClr val="FFFF00"/>
                          </a:solidFill>
                          <a:effectLst/>
                        </a:rPr>
                        <a:t>Team</a:t>
                      </a:r>
                      <a:endParaRPr lang="en-US" sz="800" b="1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 marR="0">
                        <a:lnSpc>
                          <a:spcPct val="150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Integration</a:t>
                      </a:r>
                      <a:r>
                        <a:rPr lang="en-US" sz="800" b="1" spc="-75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of</a:t>
                      </a:r>
                      <a:r>
                        <a:rPr lang="en-US" sz="800" b="1" spc="-70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gamified</a:t>
                      </a:r>
                      <a:r>
                        <a:rPr lang="en-US" sz="800" b="1" spc="-75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elements</a:t>
                      </a:r>
                      <a:r>
                        <a:rPr lang="en-US" sz="800" b="1" spc="-70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for</a:t>
                      </a:r>
                      <a:r>
                        <a:rPr lang="en-US" sz="800" b="1" spc="-75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customer</a:t>
                      </a:r>
                      <a:r>
                        <a:rPr lang="en-US" sz="800" b="1" spc="-70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spc="-10" dirty="0">
                          <a:solidFill>
                            <a:srgbClr val="FFFF00"/>
                          </a:solidFill>
                          <a:effectLst/>
                        </a:rPr>
                        <a:t>engagement</a:t>
                      </a:r>
                      <a:endParaRPr lang="en-US" sz="800" b="1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5310031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18FF9D-9A42-E3CF-629B-944EAA57E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705018"/>
              </p:ext>
            </p:extLst>
          </p:nvPr>
        </p:nvGraphicFramePr>
        <p:xfrm>
          <a:off x="443554" y="1241866"/>
          <a:ext cx="4128311" cy="109814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{834252CA-13F9-433D-9849-A5EFD625F0EC}</a:tableStyleId>
              </a:tblPr>
              <a:tblGrid>
                <a:gridCol w="1808327">
                  <a:extLst>
                    <a:ext uri="{9D8B030D-6E8A-4147-A177-3AD203B41FA5}">
                      <a16:colId xmlns:a16="http://schemas.microsoft.com/office/drawing/2014/main" val="2800668609"/>
                    </a:ext>
                  </a:extLst>
                </a:gridCol>
                <a:gridCol w="1147889">
                  <a:extLst>
                    <a:ext uri="{9D8B030D-6E8A-4147-A177-3AD203B41FA5}">
                      <a16:colId xmlns:a16="http://schemas.microsoft.com/office/drawing/2014/main" val="786916494"/>
                    </a:ext>
                  </a:extLst>
                </a:gridCol>
                <a:gridCol w="1172095">
                  <a:extLst>
                    <a:ext uri="{9D8B030D-6E8A-4147-A177-3AD203B41FA5}">
                      <a16:colId xmlns:a16="http://schemas.microsoft.com/office/drawing/2014/main" val="3154645162"/>
                    </a:ext>
                  </a:extLst>
                </a:gridCol>
              </a:tblGrid>
              <a:tr h="205735">
                <a:tc>
                  <a:txBody>
                    <a:bodyPr/>
                    <a:lstStyle/>
                    <a:p>
                      <a:pPr marL="99695" marR="0" algn="ctr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spc="-20" dirty="0">
                          <a:solidFill>
                            <a:srgbClr val="FFFF00"/>
                          </a:solidFill>
                          <a:effectLst/>
                        </a:rPr>
                        <a:t>Name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 marR="0" algn="ctr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spc="-10" dirty="0">
                          <a:solidFill>
                            <a:srgbClr val="FFFF00"/>
                          </a:solidFill>
                          <a:effectLst/>
                        </a:rPr>
                        <a:t>Department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 marR="0" algn="ctr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spc="-10">
                          <a:solidFill>
                            <a:srgbClr val="FFFF00"/>
                          </a:solidFill>
                          <a:effectLst/>
                        </a:rPr>
                        <a:t>Internal/External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32428975"/>
                  </a:ext>
                </a:extLst>
              </a:tr>
              <a:tr h="205735">
                <a:tc>
                  <a:txBody>
                    <a:bodyPr/>
                    <a:lstStyle/>
                    <a:p>
                      <a:pPr marL="99695" marR="0" algn="ctr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Retail</a:t>
                      </a:r>
                      <a:r>
                        <a:rPr lang="en-US" sz="800" spc="3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Shop</a:t>
                      </a:r>
                      <a:r>
                        <a:rPr lang="en-US" sz="800" spc="3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10">
                          <a:solidFill>
                            <a:srgbClr val="FFFF00"/>
                          </a:solidFill>
                          <a:effectLst/>
                        </a:rPr>
                        <a:t>Owners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 marR="0" algn="ctr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spc="-10">
                          <a:solidFill>
                            <a:srgbClr val="FFFF00"/>
                          </a:solidFill>
                          <a:effectLst/>
                        </a:rPr>
                        <a:t>Retail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 marR="0" algn="ctr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spc="-10">
                          <a:solidFill>
                            <a:srgbClr val="FFFF00"/>
                          </a:solidFill>
                          <a:effectLst/>
                        </a:rPr>
                        <a:t>External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0867126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99695" marR="0" algn="ctr">
                        <a:lnSpc>
                          <a:spcPct val="130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FFFF00"/>
                          </a:solidFill>
                          <a:effectLst/>
                        </a:rPr>
                        <a:t>Customers</a:t>
                      </a:r>
                      <a:r>
                        <a:rPr lang="en-US" sz="800" spc="-25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dirty="0">
                          <a:solidFill>
                            <a:srgbClr val="FFFF00"/>
                          </a:solidFill>
                          <a:effectLst/>
                        </a:rPr>
                        <a:t>Utilizing</a:t>
                      </a:r>
                      <a:r>
                        <a:rPr lang="en-US" sz="800" spc="-25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dirty="0">
                          <a:solidFill>
                            <a:srgbClr val="FFFF00"/>
                          </a:solidFill>
                          <a:effectLst/>
                        </a:rPr>
                        <a:t>Smart </a:t>
                      </a:r>
                      <a:r>
                        <a:rPr lang="en-US" sz="800" spc="-10" dirty="0">
                          <a:solidFill>
                            <a:srgbClr val="FFFF00"/>
                          </a:solidFill>
                          <a:effectLst/>
                        </a:rPr>
                        <a:t>Glasses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 marR="0" algn="ctr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spc="-10" dirty="0">
                          <a:solidFill>
                            <a:srgbClr val="FFFF00"/>
                          </a:solidFill>
                          <a:effectLst/>
                        </a:rPr>
                        <a:t>Retail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 marR="0" algn="ctr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spc="-10" dirty="0">
                          <a:solidFill>
                            <a:srgbClr val="FFFF00"/>
                          </a:solidFill>
                          <a:effectLst/>
                        </a:rPr>
                        <a:t>External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49811777"/>
                  </a:ext>
                </a:extLst>
              </a:tr>
              <a:tr h="205735">
                <a:tc>
                  <a:txBody>
                    <a:bodyPr/>
                    <a:lstStyle/>
                    <a:p>
                      <a:pPr marL="99695" marR="0" algn="ctr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AR</a:t>
                      </a:r>
                      <a:r>
                        <a:rPr lang="en-US" sz="800" spc="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Software</a:t>
                      </a:r>
                      <a:r>
                        <a:rPr lang="en-US" sz="800" spc="1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10">
                          <a:solidFill>
                            <a:srgbClr val="FFFF00"/>
                          </a:solidFill>
                          <a:effectLst/>
                        </a:rPr>
                        <a:t>Developers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 marR="0" algn="ctr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spc="-25">
                          <a:solidFill>
                            <a:srgbClr val="FFFF00"/>
                          </a:solidFill>
                          <a:effectLst/>
                        </a:rPr>
                        <a:t>CSE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 marR="0" algn="ctr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spc="-10" dirty="0">
                          <a:solidFill>
                            <a:srgbClr val="FFFF00"/>
                          </a:solidFill>
                          <a:effectLst/>
                        </a:rPr>
                        <a:t>Internal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39876372"/>
                  </a:ext>
                </a:extLst>
              </a:tr>
              <a:tr h="230409">
                <a:tc>
                  <a:txBody>
                    <a:bodyPr/>
                    <a:lstStyle/>
                    <a:p>
                      <a:pPr marL="99695" marR="0" algn="ctr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Marketing</a:t>
                      </a:r>
                      <a:r>
                        <a:rPr lang="en-US" sz="800" spc="2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and</a:t>
                      </a:r>
                      <a:r>
                        <a:rPr lang="en-US" sz="800" spc="3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Analytics</a:t>
                      </a:r>
                      <a:r>
                        <a:rPr lang="en-US" sz="800" spc="2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10">
                          <a:solidFill>
                            <a:srgbClr val="FFFF00"/>
                          </a:solidFill>
                          <a:effectLst/>
                        </a:rPr>
                        <a:t>Teams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 marR="0" algn="ctr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spc="-10">
                          <a:solidFill>
                            <a:srgbClr val="FFFF00"/>
                          </a:solidFill>
                          <a:effectLst/>
                        </a:rPr>
                        <a:t>Marketting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 marR="0" algn="ctr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spc="-10" dirty="0">
                          <a:solidFill>
                            <a:srgbClr val="FFFF00"/>
                          </a:solidFill>
                          <a:effectLst/>
                        </a:rPr>
                        <a:t>Internal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8531045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B88343-4199-1A59-6108-A9E7C0D826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867260"/>
              </p:ext>
            </p:extLst>
          </p:nvPr>
        </p:nvGraphicFramePr>
        <p:xfrm>
          <a:off x="4571866" y="1241865"/>
          <a:ext cx="3822435" cy="11062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{834252CA-13F9-433D-9849-A5EFD625F0EC}</a:tableStyleId>
              </a:tblPr>
              <a:tblGrid>
                <a:gridCol w="1160095">
                  <a:extLst>
                    <a:ext uri="{9D8B030D-6E8A-4147-A177-3AD203B41FA5}">
                      <a16:colId xmlns:a16="http://schemas.microsoft.com/office/drawing/2014/main" val="3766424759"/>
                    </a:ext>
                  </a:extLst>
                </a:gridCol>
                <a:gridCol w="823294">
                  <a:extLst>
                    <a:ext uri="{9D8B030D-6E8A-4147-A177-3AD203B41FA5}">
                      <a16:colId xmlns:a16="http://schemas.microsoft.com/office/drawing/2014/main" val="3312081149"/>
                    </a:ext>
                  </a:extLst>
                </a:gridCol>
                <a:gridCol w="807256">
                  <a:extLst>
                    <a:ext uri="{9D8B030D-6E8A-4147-A177-3AD203B41FA5}">
                      <a16:colId xmlns:a16="http://schemas.microsoft.com/office/drawing/2014/main" val="2848763433"/>
                    </a:ext>
                  </a:extLst>
                </a:gridCol>
                <a:gridCol w="1031790">
                  <a:extLst>
                    <a:ext uri="{9D8B030D-6E8A-4147-A177-3AD203B41FA5}">
                      <a16:colId xmlns:a16="http://schemas.microsoft.com/office/drawing/2014/main" val="2203043952"/>
                    </a:ext>
                  </a:extLst>
                </a:gridCol>
              </a:tblGrid>
              <a:tr h="221240">
                <a:tc>
                  <a:txBody>
                    <a:bodyPr/>
                    <a:lstStyle/>
                    <a:p>
                      <a:pPr marL="99695" marR="0" algn="ctr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spc="-20">
                          <a:solidFill>
                            <a:srgbClr val="FFFF00"/>
                          </a:solidFill>
                          <a:effectLst/>
                        </a:rPr>
                        <a:t>Name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 algn="ctr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spc="-10" dirty="0">
                          <a:solidFill>
                            <a:srgbClr val="FFFF00"/>
                          </a:solidFill>
                          <a:effectLst/>
                        </a:rPr>
                        <a:t>Department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 marR="0" algn="ctr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spc="-25">
                          <a:solidFill>
                            <a:srgbClr val="FFFF00"/>
                          </a:solidFill>
                          <a:effectLst/>
                        </a:rPr>
                        <a:t>ID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6520" marR="0" algn="ctr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spc="-20">
                          <a:solidFill>
                            <a:srgbClr val="FFFF00"/>
                          </a:solidFill>
                          <a:effectLst/>
                        </a:rPr>
                        <a:t>Role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92478531"/>
                  </a:ext>
                </a:extLst>
              </a:tr>
              <a:tr h="221240"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solidFill>
                            <a:srgbClr val="FFFF00"/>
                          </a:solidFill>
                          <a:effectLst/>
                        </a:rPr>
                        <a:t>Tasfia</a:t>
                      </a:r>
                      <a:r>
                        <a:rPr lang="en-US" sz="800" spc="-70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dirty="0">
                          <a:solidFill>
                            <a:srgbClr val="FFFF00"/>
                          </a:solidFill>
                          <a:effectLst/>
                        </a:rPr>
                        <a:t>Tahsin</a:t>
                      </a:r>
                      <a:r>
                        <a:rPr lang="en-US" sz="800" spc="-65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10" dirty="0">
                          <a:solidFill>
                            <a:srgbClr val="FFFF00"/>
                          </a:solidFill>
                          <a:effectLst/>
                        </a:rPr>
                        <a:t>Annita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spc="-25">
                          <a:solidFill>
                            <a:srgbClr val="FFFF00"/>
                          </a:solidFill>
                          <a:effectLst/>
                        </a:rPr>
                        <a:t>CSE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2021-3-60-</a:t>
                      </a:r>
                      <a:r>
                        <a:rPr lang="en-US" sz="800" spc="-25">
                          <a:solidFill>
                            <a:srgbClr val="FFFF00"/>
                          </a:solidFill>
                          <a:effectLst/>
                        </a:rPr>
                        <a:t>031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6520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Project</a:t>
                      </a:r>
                      <a:r>
                        <a:rPr lang="en-US" sz="800" spc="-6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10">
                          <a:solidFill>
                            <a:srgbClr val="FFFF00"/>
                          </a:solidFill>
                          <a:effectLst/>
                        </a:rPr>
                        <a:t>Manager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24078438"/>
                  </a:ext>
                </a:extLst>
              </a:tr>
              <a:tr h="221240">
                <a:tc>
                  <a:txBody>
                    <a:bodyPr/>
                    <a:lstStyle/>
                    <a:p>
                      <a:pPr marL="13906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B.</a:t>
                      </a:r>
                      <a:r>
                        <a:rPr lang="en-US" sz="800" spc="2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M.</a:t>
                      </a:r>
                      <a:r>
                        <a:rPr lang="en-US" sz="800" spc="2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Shahria</a:t>
                      </a:r>
                      <a:r>
                        <a:rPr lang="en-US" sz="800" spc="3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20">
                          <a:solidFill>
                            <a:srgbClr val="FFFF00"/>
                          </a:solidFill>
                          <a:effectLst/>
                        </a:rPr>
                        <a:t>Alam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spc="-25">
                          <a:solidFill>
                            <a:srgbClr val="FFFF00"/>
                          </a:solidFill>
                          <a:effectLst/>
                        </a:rPr>
                        <a:t>CSE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2021-3-60-</a:t>
                      </a:r>
                      <a:r>
                        <a:rPr lang="en-US" sz="800" spc="-25">
                          <a:solidFill>
                            <a:srgbClr val="FFFF00"/>
                          </a:solidFill>
                          <a:effectLst/>
                        </a:rPr>
                        <a:t>016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6520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spc="-10" dirty="0">
                          <a:solidFill>
                            <a:srgbClr val="FFFF00"/>
                          </a:solidFill>
                          <a:effectLst/>
                        </a:rPr>
                        <a:t>Developer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67978785"/>
                  </a:ext>
                </a:extLst>
              </a:tr>
              <a:tr h="221240"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Rafsun</a:t>
                      </a:r>
                      <a:r>
                        <a:rPr lang="en-US" sz="800" spc="-7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Islam</a:t>
                      </a:r>
                      <a:r>
                        <a:rPr lang="en-US" sz="800" spc="-7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10">
                          <a:solidFill>
                            <a:srgbClr val="FFFF00"/>
                          </a:solidFill>
                          <a:effectLst/>
                        </a:rPr>
                        <a:t>Taskin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spc="-25">
                          <a:solidFill>
                            <a:srgbClr val="FFFF00"/>
                          </a:solidFill>
                          <a:effectLst/>
                        </a:rPr>
                        <a:t>CSE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2021-3-60-</a:t>
                      </a:r>
                      <a:r>
                        <a:rPr lang="en-US" sz="800" spc="-25">
                          <a:solidFill>
                            <a:srgbClr val="FFFF00"/>
                          </a:solidFill>
                          <a:effectLst/>
                        </a:rPr>
                        <a:t>024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6520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spc="-10">
                          <a:solidFill>
                            <a:srgbClr val="FFFF00"/>
                          </a:solidFill>
                          <a:effectLst/>
                        </a:rPr>
                        <a:t>Designer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41845681"/>
                  </a:ext>
                </a:extLst>
              </a:tr>
              <a:tr h="221240"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A.B.M.</a:t>
                      </a:r>
                      <a:r>
                        <a:rPr lang="en-US" sz="800" spc="-7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Ilman</a:t>
                      </a:r>
                      <a:r>
                        <a:rPr lang="en-US" sz="800" spc="-7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10">
                          <a:solidFill>
                            <a:srgbClr val="FFFF00"/>
                          </a:solidFill>
                          <a:effectLst/>
                        </a:rPr>
                        <a:t>Farabi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spc="-25" dirty="0">
                          <a:solidFill>
                            <a:srgbClr val="FFFF00"/>
                          </a:solidFill>
                          <a:effectLst/>
                        </a:rPr>
                        <a:t>CSE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2021-3-60-</a:t>
                      </a:r>
                      <a:r>
                        <a:rPr lang="en-US" sz="800" spc="-25">
                          <a:solidFill>
                            <a:srgbClr val="FFFF00"/>
                          </a:solidFill>
                          <a:effectLst/>
                        </a:rPr>
                        <a:t>111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6520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spc="-10" dirty="0">
                          <a:solidFill>
                            <a:srgbClr val="FFFF00"/>
                          </a:solidFill>
                          <a:effectLst/>
                        </a:rPr>
                        <a:t>QA</a:t>
                      </a:r>
                      <a:r>
                        <a:rPr lang="en-US" sz="800" spc="-80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10" dirty="0">
                          <a:solidFill>
                            <a:srgbClr val="FFFF00"/>
                          </a:solidFill>
                          <a:effectLst/>
                        </a:rPr>
                        <a:t>Tester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41700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49230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1"/>
          <p:cNvSpPr txBox="1">
            <a:spLocks noGrp="1"/>
          </p:cNvSpPr>
          <p:nvPr>
            <p:ph type="title"/>
          </p:nvPr>
        </p:nvSpPr>
        <p:spPr>
          <a:xfrm>
            <a:off x="792045" y="233119"/>
            <a:ext cx="35985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00"/>
                </a:solidFill>
              </a:rPr>
              <a:t>Project Charter</a:t>
            </a:r>
            <a:endParaRPr sz="1200" dirty="0">
              <a:solidFill>
                <a:srgbClr val="FFFF00"/>
              </a:solidFill>
            </a:endParaRPr>
          </a:p>
        </p:txBody>
      </p:sp>
      <p:sp>
        <p:nvSpPr>
          <p:cNvPr id="783" name="Google Shape;783;p51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00"/>
                </a:solidFill>
                <a:latin typeface="Krona One"/>
                <a:ea typeface="Krona One"/>
                <a:cs typeface="Krona One"/>
                <a:sym typeface="Krona One"/>
              </a:rPr>
              <a:t>20XX</a:t>
            </a:r>
            <a:endParaRPr sz="800">
              <a:solidFill>
                <a:srgbClr val="FFFF00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84" name="Google Shape;784;p51"/>
          <p:cNvSpPr/>
          <p:nvPr/>
        </p:nvSpPr>
        <p:spPr>
          <a:xfrm>
            <a:off x="355825" y="227100"/>
            <a:ext cx="315300" cy="3153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00"/>
              </a:solidFill>
            </a:endParaRPr>
          </a:p>
        </p:txBody>
      </p:sp>
      <p:sp>
        <p:nvSpPr>
          <p:cNvPr id="785" name="Google Shape;785;p51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00"/>
              </a:solidFill>
            </a:endParaRPr>
          </a:p>
        </p:txBody>
      </p:sp>
      <p:sp>
        <p:nvSpPr>
          <p:cNvPr id="786" name="Google Shape;786;p51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11F34E-EB46-1ED8-4C67-1308E1F08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632641"/>
              </p:ext>
            </p:extLst>
          </p:nvPr>
        </p:nvGraphicFramePr>
        <p:xfrm>
          <a:off x="539704" y="817844"/>
          <a:ext cx="3946990" cy="59231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{834252CA-13F9-433D-9849-A5EFD625F0EC}</a:tableStyleId>
              </a:tblPr>
              <a:tblGrid>
                <a:gridCol w="888913">
                  <a:extLst>
                    <a:ext uri="{9D8B030D-6E8A-4147-A177-3AD203B41FA5}">
                      <a16:colId xmlns:a16="http://schemas.microsoft.com/office/drawing/2014/main" val="650532662"/>
                    </a:ext>
                  </a:extLst>
                </a:gridCol>
                <a:gridCol w="3058077">
                  <a:extLst>
                    <a:ext uri="{9D8B030D-6E8A-4147-A177-3AD203B41FA5}">
                      <a16:colId xmlns:a16="http://schemas.microsoft.com/office/drawing/2014/main" val="1540381603"/>
                    </a:ext>
                  </a:extLst>
                </a:gridCol>
              </a:tblGrid>
              <a:tr h="170457">
                <a:tc gridSpan="2">
                  <a:txBody>
                    <a:bodyPr/>
                    <a:lstStyle/>
                    <a:p>
                      <a:pPr marL="8890" marR="0" algn="ctr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Development</a:t>
                      </a:r>
                      <a:r>
                        <a:rPr lang="en-US" sz="800" b="1" spc="145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spc="-20" dirty="0">
                          <a:solidFill>
                            <a:srgbClr val="FFFF00"/>
                          </a:solidFill>
                          <a:effectLst/>
                        </a:rPr>
                        <a:t>Team</a:t>
                      </a:r>
                      <a:endParaRPr lang="en-US" sz="800" b="1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721861"/>
                  </a:ext>
                </a:extLst>
              </a:tr>
              <a:tr h="170457"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b="1" spc="-10">
                          <a:solidFill>
                            <a:srgbClr val="FFFF00"/>
                          </a:solidFill>
                          <a:effectLst/>
                        </a:rPr>
                        <a:t>Dates</a:t>
                      </a:r>
                      <a:endParaRPr lang="en-US" sz="800" b="1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b="1" spc="-10" dirty="0">
                          <a:solidFill>
                            <a:srgbClr val="FFFF00"/>
                          </a:solidFill>
                          <a:effectLst/>
                        </a:rPr>
                        <a:t>Event</a:t>
                      </a:r>
                      <a:endParaRPr lang="en-US" sz="800" b="1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10528276"/>
                  </a:ext>
                </a:extLst>
              </a:tr>
              <a:tr h="170457"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FFFF00"/>
                          </a:solidFill>
                          <a:effectLst/>
                        </a:rPr>
                        <a:t>Within</a:t>
                      </a:r>
                      <a:r>
                        <a:rPr lang="en-US" sz="800" b="1" spc="-8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>
                          <a:solidFill>
                            <a:srgbClr val="FFFF00"/>
                          </a:solidFill>
                          <a:effectLst/>
                        </a:rPr>
                        <a:t>3rd</a:t>
                      </a:r>
                      <a:r>
                        <a:rPr lang="en-US" sz="800" b="1" spc="-8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spc="-20">
                          <a:solidFill>
                            <a:srgbClr val="FFFF00"/>
                          </a:solidFill>
                          <a:effectLst/>
                        </a:rPr>
                        <a:t>Month</a:t>
                      </a:r>
                      <a:endParaRPr lang="en-US" sz="800" b="1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AR</a:t>
                      </a:r>
                      <a:r>
                        <a:rPr lang="en-US" sz="800" b="1" spc="-65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glass</a:t>
                      </a:r>
                      <a:r>
                        <a:rPr lang="en-US" sz="800" b="1" spc="-60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prototype</a:t>
                      </a:r>
                      <a:r>
                        <a:rPr lang="en-US" sz="800" b="1" spc="-65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spc="-10" dirty="0">
                          <a:solidFill>
                            <a:srgbClr val="FFFF00"/>
                          </a:solidFill>
                          <a:effectLst/>
                        </a:rPr>
                        <a:t>completion</a:t>
                      </a:r>
                      <a:endParaRPr lang="en-US" sz="800" b="1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5218296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15566CE-8EE4-3C34-E194-B8A49F501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339602"/>
              </p:ext>
            </p:extLst>
          </p:nvPr>
        </p:nvGraphicFramePr>
        <p:xfrm>
          <a:off x="539704" y="1410154"/>
          <a:ext cx="7950746" cy="59231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{834252CA-13F9-433D-9849-A5EFD625F0EC}</a:tableStyleId>
              </a:tblPr>
              <a:tblGrid>
                <a:gridCol w="1801867">
                  <a:extLst>
                    <a:ext uri="{9D8B030D-6E8A-4147-A177-3AD203B41FA5}">
                      <a16:colId xmlns:a16="http://schemas.microsoft.com/office/drawing/2014/main" val="509076469"/>
                    </a:ext>
                  </a:extLst>
                </a:gridCol>
                <a:gridCol w="6148879">
                  <a:extLst>
                    <a:ext uri="{9D8B030D-6E8A-4147-A177-3AD203B41FA5}">
                      <a16:colId xmlns:a16="http://schemas.microsoft.com/office/drawing/2014/main" val="3184307185"/>
                    </a:ext>
                  </a:extLst>
                </a:gridCol>
              </a:tblGrid>
              <a:tr h="173545">
                <a:tc gridSpan="2">
                  <a:txBody>
                    <a:bodyPr/>
                    <a:lstStyle/>
                    <a:p>
                      <a:pPr marL="99695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QA</a:t>
                      </a:r>
                      <a:r>
                        <a:rPr lang="en-US" sz="800" b="1" spc="145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spc="-20" dirty="0">
                          <a:solidFill>
                            <a:srgbClr val="FFFF00"/>
                          </a:solidFill>
                          <a:effectLst/>
                        </a:rPr>
                        <a:t>Team</a:t>
                      </a:r>
                      <a:endParaRPr lang="en-US" sz="800" b="1" dirty="0">
                        <a:solidFill>
                          <a:srgbClr val="FFFF00"/>
                        </a:solidFill>
                        <a:effectLst/>
                        <a:latin typeface="Arial MT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D5D9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5D9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5D9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5D9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464878"/>
                  </a:ext>
                </a:extLst>
              </a:tr>
              <a:tr h="173545"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b="1" spc="-10" dirty="0">
                          <a:solidFill>
                            <a:srgbClr val="FFFF00"/>
                          </a:solidFill>
                          <a:effectLst/>
                        </a:rPr>
                        <a:t>Dates</a:t>
                      </a:r>
                      <a:endParaRPr lang="en-US" sz="800" b="1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b="1" spc="-10" dirty="0">
                          <a:solidFill>
                            <a:srgbClr val="FFFF00"/>
                          </a:solidFill>
                          <a:effectLst/>
                        </a:rPr>
                        <a:t>Event</a:t>
                      </a:r>
                      <a:endParaRPr lang="en-US" sz="800" b="1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102673494"/>
                  </a:ext>
                </a:extLst>
              </a:tr>
              <a:tr h="245221"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FFFF00"/>
                          </a:solidFill>
                          <a:effectLst/>
                        </a:rPr>
                        <a:t>Within</a:t>
                      </a:r>
                      <a:r>
                        <a:rPr lang="en-US" sz="800" b="1" spc="-6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>
                          <a:solidFill>
                            <a:srgbClr val="FFFF00"/>
                          </a:solidFill>
                          <a:effectLst/>
                        </a:rPr>
                        <a:t>6th</a:t>
                      </a:r>
                      <a:r>
                        <a:rPr lang="en-US" sz="800" b="1" spc="-6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spc="-20">
                          <a:solidFill>
                            <a:srgbClr val="FFFF00"/>
                          </a:solidFill>
                          <a:effectLst/>
                        </a:rPr>
                        <a:t>Month</a:t>
                      </a:r>
                      <a:endParaRPr lang="en-US" sz="800" b="1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Gamification</a:t>
                      </a:r>
                      <a:r>
                        <a:rPr lang="en-US" sz="800" b="1" spc="255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FF00"/>
                          </a:solidFill>
                          <a:effectLst/>
                        </a:rPr>
                        <a:t>Features</a:t>
                      </a:r>
                      <a:r>
                        <a:rPr lang="en-US" sz="800" b="1" spc="260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b="1" spc="-10" dirty="0">
                          <a:solidFill>
                            <a:srgbClr val="FFFF00"/>
                          </a:solidFill>
                          <a:effectLst/>
                        </a:rPr>
                        <a:t>Testing</a:t>
                      </a:r>
                      <a:endParaRPr lang="en-US" sz="800" b="1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0059688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77383C-C7E0-3649-9F82-7E7C0F04B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270338"/>
              </p:ext>
            </p:extLst>
          </p:nvPr>
        </p:nvGraphicFramePr>
        <p:xfrm>
          <a:off x="4486697" y="826749"/>
          <a:ext cx="4003752" cy="58340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{834252CA-13F9-433D-9849-A5EFD625F0EC}</a:tableStyleId>
              </a:tblPr>
              <a:tblGrid>
                <a:gridCol w="907364">
                  <a:extLst>
                    <a:ext uri="{9D8B030D-6E8A-4147-A177-3AD203B41FA5}">
                      <a16:colId xmlns:a16="http://schemas.microsoft.com/office/drawing/2014/main" val="1068936041"/>
                    </a:ext>
                  </a:extLst>
                </a:gridCol>
                <a:gridCol w="3096388">
                  <a:extLst>
                    <a:ext uri="{9D8B030D-6E8A-4147-A177-3AD203B41FA5}">
                      <a16:colId xmlns:a16="http://schemas.microsoft.com/office/drawing/2014/main" val="1011246422"/>
                    </a:ext>
                  </a:extLst>
                </a:gridCol>
              </a:tblGrid>
              <a:tr h="163916">
                <a:tc gridSpan="2">
                  <a:txBody>
                    <a:bodyPr/>
                    <a:lstStyle/>
                    <a:p>
                      <a:pPr marL="99695" marR="0" algn="ctr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FFFF00"/>
                          </a:solidFill>
                          <a:effectLst/>
                        </a:rPr>
                        <a:t>Integration Team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D5D9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5D9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5D9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5D9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72053"/>
                  </a:ext>
                </a:extLst>
              </a:tr>
              <a:tr h="163916"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spc="-10" dirty="0">
                          <a:solidFill>
                            <a:srgbClr val="FFFF00"/>
                          </a:solidFill>
                          <a:effectLst/>
                        </a:rPr>
                        <a:t>Dates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spc="-10" dirty="0">
                          <a:solidFill>
                            <a:srgbClr val="FFFF00"/>
                          </a:solidFill>
                          <a:effectLst/>
                        </a:rPr>
                        <a:t>Event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08993923"/>
                  </a:ext>
                </a:extLst>
              </a:tr>
              <a:tr h="255573"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Within</a:t>
                      </a:r>
                      <a:r>
                        <a:rPr lang="en-US" sz="800" spc="-6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4th</a:t>
                      </a:r>
                      <a:r>
                        <a:rPr lang="en-US" sz="800" spc="-6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20">
                          <a:solidFill>
                            <a:srgbClr val="FFFF00"/>
                          </a:solidFill>
                          <a:effectLst/>
                        </a:rPr>
                        <a:t>Month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FFFF00"/>
                          </a:solidFill>
                          <a:effectLst/>
                        </a:rPr>
                        <a:t>Website</a:t>
                      </a:r>
                      <a:r>
                        <a:rPr lang="en-US" sz="800" spc="75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dirty="0">
                          <a:solidFill>
                            <a:srgbClr val="FFFF00"/>
                          </a:solidFill>
                          <a:effectLst/>
                        </a:rPr>
                        <a:t>and</a:t>
                      </a:r>
                      <a:r>
                        <a:rPr lang="en-US" sz="800" spc="80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dirty="0">
                          <a:solidFill>
                            <a:srgbClr val="FFFF00"/>
                          </a:solidFill>
                          <a:effectLst/>
                        </a:rPr>
                        <a:t>glasses</a:t>
                      </a:r>
                      <a:r>
                        <a:rPr lang="en-US" sz="800" spc="75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10" dirty="0">
                          <a:solidFill>
                            <a:srgbClr val="FFFF00"/>
                          </a:solidFill>
                          <a:effectLst/>
                        </a:rPr>
                        <a:t>integration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3541888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D3BAB1-70EA-CA8D-F370-2F33DE0CE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246828"/>
              </p:ext>
            </p:extLst>
          </p:nvPr>
        </p:nvGraphicFramePr>
        <p:xfrm>
          <a:off x="539704" y="3465923"/>
          <a:ext cx="4161950" cy="65658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{834252CA-13F9-433D-9849-A5EFD625F0EC}</a:tableStyleId>
              </a:tblPr>
              <a:tblGrid>
                <a:gridCol w="1276183">
                  <a:extLst>
                    <a:ext uri="{9D8B030D-6E8A-4147-A177-3AD203B41FA5}">
                      <a16:colId xmlns:a16="http://schemas.microsoft.com/office/drawing/2014/main" val="2021634475"/>
                    </a:ext>
                  </a:extLst>
                </a:gridCol>
                <a:gridCol w="1100105">
                  <a:extLst>
                    <a:ext uri="{9D8B030D-6E8A-4147-A177-3AD203B41FA5}">
                      <a16:colId xmlns:a16="http://schemas.microsoft.com/office/drawing/2014/main" val="3288454321"/>
                    </a:ext>
                  </a:extLst>
                </a:gridCol>
                <a:gridCol w="1785662">
                  <a:extLst>
                    <a:ext uri="{9D8B030D-6E8A-4147-A177-3AD203B41FA5}">
                      <a16:colId xmlns:a16="http://schemas.microsoft.com/office/drawing/2014/main" val="2211028368"/>
                    </a:ext>
                  </a:extLst>
                </a:gridCol>
              </a:tblGrid>
              <a:tr h="224531">
                <a:tc>
                  <a:txBody>
                    <a:bodyPr/>
                    <a:lstStyle/>
                    <a:p>
                      <a:pPr marL="99695" marR="0" algn="ctr">
                        <a:lnSpc>
                          <a:spcPct val="150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FFFF00"/>
                          </a:solidFill>
                          <a:effectLst/>
                        </a:rPr>
                        <a:t>Allocated Budget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 marR="0" algn="ctr">
                        <a:lnSpc>
                          <a:spcPct val="150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spc="-20" dirty="0">
                          <a:solidFill>
                            <a:srgbClr val="FFFF00"/>
                          </a:solidFill>
                          <a:effectLst/>
                        </a:rPr>
                        <a:t>Date of Allocation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 marR="0" algn="ctr">
                        <a:lnSpc>
                          <a:spcPct val="150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spc="-20" dirty="0">
                          <a:solidFill>
                            <a:srgbClr val="FFFF00"/>
                          </a:solidFill>
                          <a:effectLst/>
                        </a:rPr>
                        <a:t>Revised Budget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67082656"/>
                  </a:ext>
                </a:extLst>
              </a:tr>
              <a:tr h="2812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FFFF00"/>
                          </a:solidFill>
                          <a:effectLst/>
                        </a:rPr>
                        <a:t>10,000,000/-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FFFF00"/>
                          </a:solidFill>
                          <a:effectLst/>
                        </a:rPr>
                        <a:t>(Ten Million BDT)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 marR="0" algn="ctr">
                        <a:lnSpc>
                          <a:spcPct val="150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spc="-10" dirty="0">
                          <a:solidFill>
                            <a:srgbClr val="FFFF00"/>
                          </a:solidFill>
                          <a:effectLst/>
                        </a:rPr>
                        <a:t>05/11/2024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 marR="0" algn="ctr">
                        <a:lnSpc>
                          <a:spcPct val="150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FFFF00"/>
                          </a:solidFill>
                          <a:effectLst/>
                        </a:rPr>
                        <a:t>675,000BDT Saved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4285868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9BD4915-7052-6645-F6A7-547A912C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582536"/>
              </p:ext>
            </p:extLst>
          </p:nvPr>
        </p:nvGraphicFramePr>
        <p:xfrm>
          <a:off x="539705" y="2002466"/>
          <a:ext cx="4161950" cy="146345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{834252CA-13F9-433D-9849-A5EFD625F0EC}</a:tableStyleId>
              </a:tblPr>
              <a:tblGrid>
                <a:gridCol w="515947">
                  <a:extLst>
                    <a:ext uri="{9D8B030D-6E8A-4147-A177-3AD203B41FA5}">
                      <a16:colId xmlns:a16="http://schemas.microsoft.com/office/drawing/2014/main" val="1542863569"/>
                    </a:ext>
                  </a:extLst>
                </a:gridCol>
                <a:gridCol w="1626933">
                  <a:extLst>
                    <a:ext uri="{9D8B030D-6E8A-4147-A177-3AD203B41FA5}">
                      <a16:colId xmlns:a16="http://schemas.microsoft.com/office/drawing/2014/main" val="1690399823"/>
                    </a:ext>
                  </a:extLst>
                </a:gridCol>
                <a:gridCol w="953634">
                  <a:extLst>
                    <a:ext uri="{9D8B030D-6E8A-4147-A177-3AD203B41FA5}">
                      <a16:colId xmlns:a16="http://schemas.microsoft.com/office/drawing/2014/main" val="3986846069"/>
                    </a:ext>
                  </a:extLst>
                </a:gridCol>
                <a:gridCol w="1065436">
                  <a:extLst>
                    <a:ext uri="{9D8B030D-6E8A-4147-A177-3AD203B41FA5}">
                      <a16:colId xmlns:a16="http://schemas.microsoft.com/office/drawing/2014/main" val="2429777796"/>
                    </a:ext>
                  </a:extLst>
                </a:gridCol>
              </a:tblGrid>
              <a:tr h="313968">
                <a:tc>
                  <a:txBody>
                    <a:bodyPr/>
                    <a:lstStyle/>
                    <a:p>
                      <a:pPr marL="99695" marR="0" algn="l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spc="-20">
                          <a:solidFill>
                            <a:srgbClr val="FFFF00"/>
                          </a:solidFill>
                          <a:effectLst/>
                        </a:rPr>
                        <a:t>Duration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155" marR="0" algn="l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spc="-10">
                          <a:solidFill>
                            <a:srgbClr val="FFFF00"/>
                          </a:solidFill>
                          <a:effectLst/>
                        </a:rPr>
                        <a:t>Event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155" marR="0" algn="l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spc="-10">
                          <a:solidFill>
                            <a:srgbClr val="FFFF00"/>
                          </a:solidFill>
                          <a:effectLst/>
                        </a:rPr>
                        <a:t>Target Completion Date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155" marR="0" algn="l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spc="-10" dirty="0">
                          <a:solidFill>
                            <a:srgbClr val="FFFF00"/>
                          </a:solidFill>
                          <a:effectLst/>
                        </a:rPr>
                        <a:t>Actual Date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15648699"/>
                  </a:ext>
                </a:extLst>
              </a:tr>
              <a:tr h="278507">
                <a:tc>
                  <a:txBody>
                    <a:bodyPr/>
                    <a:lstStyle/>
                    <a:p>
                      <a:pPr marL="99695" marR="0" algn="l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Month</a:t>
                      </a:r>
                      <a:r>
                        <a:rPr lang="en-US" sz="800" spc="-1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50">
                          <a:solidFill>
                            <a:srgbClr val="FFFF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155" marR="0" algn="l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FFFF00"/>
                          </a:solidFill>
                          <a:effectLst/>
                        </a:rPr>
                        <a:t>Requirement</a:t>
                      </a:r>
                      <a:r>
                        <a:rPr lang="en-US" sz="800" spc="40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10" dirty="0">
                          <a:solidFill>
                            <a:srgbClr val="FFFF00"/>
                          </a:solidFill>
                          <a:effectLst/>
                        </a:rPr>
                        <a:t>Gathering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155" marR="0" algn="l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FFFF00"/>
                          </a:solidFill>
                          <a:effectLst/>
                        </a:rPr>
                        <a:t>05/12/2024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155" marR="0" algn="l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02/12/2024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12744011"/>
                  </a:ext>
                </a:extLst>
              </a:tr>
              <a:tr h="313968">
                <a:tc>
                  <a:txBody>
                    <a:bodyPr/>
                    <a:lstStyle/>
                    <a:p>
                      <a:pPr marL="99695" marR="0" algn="l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Month</a:t>
                      </a:r>
                      <a:r>
                        <a:rPr lang="en-US" sz="800" spc="-1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50">
                          <a:solidFill>
                            <a:srgbClr val="FFFF00"/>
                          </a:solidFill>
                          <a:effectLst/>
                        </a:rPr>
                        <a:t>3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155" marR="0" algn="l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Prototype</a:t>
                      </a:r>
                      <a:r>
                        <a:rPr lang="en-US" sz="800" spc="22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design</a:t>
                      </a:r>
                      <a:r>
                        <a:rPr lang="en-US" sz="800" spc="22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and</a:t>
                      </a:r>
                      <a:r>
                        <a:rPr lang="en-US" sz="800" spc="22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10">
                          <a:solidFill>
                            <a:srgbClr val="FFFF00"/>
                          </a:solidFill>
                          <a:effectLst/>
                        </a:rPr>
                        <a:t>development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155" marR="0" algn="l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05/02/2025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155" marR="0" algn="l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20/02/2025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30829503"/>
                  </a:ext>
                </a:extLst>
              </a:tr>
              <a:tr h="278507">
                <a:tc>
                  <a:txBody>
                    <a:bodyPr/>
                    <a:lstStyle/>
                    <a:p>
                      <a:pPr marL="99695" marR="0" algn="l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Month</a:t>
                      </a:r>
                      <a:r>
                        <a:rPr lang="en-US" sz="800" spc="-1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50">
                          <a:solidFill>
                            <a:srgbClr val="FFFF00"/>
                          </a:solidFill>
                          <a:effectLst/>
                        </a:rPr>
                        <a:t>6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155" marR="0" algn="l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User</a:t>
                      </a:r>
                      <a:r>
                        <a:rPr lang="en-US" sz="800" spc="-7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Testing</a:t>
                      </a:r>
                      <a:r>
                        <a:rPr lang="en-US" sz="800" spc="-7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and</a:t>
                      </a:r>
                      <a:r>
                        <a:rPr lang="en-US" sz="800" spc="-7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10">
                          <a:solidFill>
                            <a:srgbClr val="FFFF00"/>
                          </a:solidFill>
                          <a:effectLst/>
                        </a:rPr>
                        <a:t>Feedback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155" marR="0" algn="l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FFFF00"/>
                          </a:solidFill>
                          <a:effectLst/>
                        </a:rPr>
                        <a:t>05/05/2025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155" marR="0" algn="l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27/07/2025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79775530"/>
                  </a:ext>
                </a:extLst>
              </a:tr>
              <a:tr h="278507">
                <a:tc>
                  <a:txBody>
                    <a:bodyPr/>
                    <a:lstStyle/>
                    <a:p>
                      <a:pPr marL="99695" marR="0" algn="l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Month</a:t>
                      </a:r>
                      <a:r>
                        <a:rPr lang="en-US" sz="800" spc="-1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50">
                          <a:solidFill>
                            <a:srgbClr val="FFFF00"/>
                          </a:solidFill>
                          <a:effectLst/>
                        </a:rPr>
                        <a:t>9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Final</a:t>
                      </a:r>
                      <a:r>
                        <a:rPr lang="en-US" sz="800" spc="12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Product</a:t>
                      </a:r>
                      <a:r>
                        <a:rPr lang="en-US" sz="800" spc="12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10">
                          <a:solidFill>
                            <a:srgbClr val="FFFF00"/>
                          </a:solidFill>
                          <a:effectLst/>
                        </a:rPr>
                        <a:t>launch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05/08/2025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FFFF00"/>
                          </a:solidFill>
                          <a:effectLst/>
                        </a:rPr>
                        <a:t>21/09/2025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7131261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3D271A4-2519-93BC-B3F2-4B6549F47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141819"/>
              </p:ext>
            </p:extLst>
          </p:nvPr>
        </p:nvGraphicFramePr>
        <p:xfrm>
          <a:off x="4701656" y="2002465"/>
          <a:ext cx="3788794" cy="146345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{834252CA-13F9-433D-9849-A5EFD625F0EC}</a:tableStyleId>
              </a:tblPr>
              <a:tblGrid>
                <a:gridCol w="1151333">
                  <a:extLst>
                    <a:ext uri="{9D8B030D-6E8A-4147-A177-3AD203B41FA5}">
                      <a16:colId xmlns:a16="http://schemas.microsoft.com/office/drawing/2014/main" val="3799020175"/>
                    </a:ext>
                  </a:extLst>
                </a:gridCol>
                <a:gridCol w="891525">
                  <a:extLst>
                    <a:ext uri="{9D8B030D-6E8A-4147-A177-3AD203B41FA5}">
                      <a16:colId xmlns:a16="http://schemas.microsoft.com/office/drawing/2014/main" val="1185521119"/>
                    </a:ext>
                  </a:extLst>
                </a:gridCol>
                <a:gridCol w="1745936">
                  <a:extLst>
                    <a:ext uri="{9D8B030D-6E8A-4147-A177-3AD203B41FA5}">
                      <a16:colId xmlns:a16="http://schemas.microsoft.com/office/drawing/2014/main" val="617410256"/>
                    </a:ext>
                  </a:extLst>
                </a:gridCol>
              </a:tblGrid>
              <a:tr h="336257">
                <a:tc>
                  <a:txBody>
                    <a:bodyPr/>
                    <a:lstStyle/>
                    <a:p>
                      <a:pPr marL="99695" marR="0" algn="ctr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Potential</a:t>
                      </a:r>
                      <a:r>
                        <a:rPr lang="en-US" sz="800" spc="2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20">
                          <a:solidFill>
                            <a:srgbClr val="FFFF00"/>
                          </a:solidFill>
                          <a:effectLst/>
                        </a:rPr>
                        <a:t>Risk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 marR="0" algn="ctr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Perceived</a:t>
                      </a:r>
                      <a:r>
                        <a:rPr lang="en-US" sz="800" spc="14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10">
                          <a:solidFill>
                            <a:srgbClr val="FFFF00"/>
                          </a:solidFill>
                          <a:effectLst/>
                        </a:rPr>
                        <a:t>Impact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 marR="0" algn="ctr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Mitigation</a:t>
                      </a:r>
                      <a:r>
                        <a:rPr lang="en-US" sz="800" spc="21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10">
                          <a:solidFill>
                            <a:srgbClr val="FFFF00"/>
                          </a:solidFill>
                          <a:effectLst/>
                        </a:rPr>
                        <a:t>Strategy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96695191"/>
                  </a:ext>
                </a:extLst>
              </a:tr>
              <a:tr h="336257"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AR</a:t>
                      </a:r>
                      <a:r>
                        <a:rPr lang="en-US" sz="800" spc="4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Hardware</a:t>
                      </a:r>
                      <a:r>
                        <a:rPr lang="en-US" sz="800" spc="4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10">
                          <a:solidFill>
                            <a:srgbClr val="FFFF00"/>
                          </a:solidFill>
                          <a:effectLst/>
                        </a:rPr>
                        <a:t>Availability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spc="-20">
                          <a:solidFill>
                            <a:srgbClr val="FFFF00"/>
                          </a:solidFill>
                          <a:effectLst/>
                        </a:rPr>
                        <a:t>High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spc="10">
                          <a:solidFill>
                            <a:srgbClr val="FFFF00"/>
                          </a:solidFill>
                          <a:effectLst/>
                        </a:rPr>
                        <a:t>Pre-order</a:t>
                      </a:r>
                      <a:r>
                        <a:rPr lang="en-US" sz="800" spc="20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10">
                          <a:solidFill>
                            <a:srgbClr val="FFFF00"/>
                          </a:solidFill>
                          <a:effectLst/>
                        </a:rPr>
                        <a:t>Critical</a:t>
                      </a:r>
                      <a:r>
                        <a:rPr lang="en-US" sz="800" spc="20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10">
                          <a:solidFill>
                            <a:srgbClr val="FFFF00"/>
                          </a:solidFill>
                          <a:effectLst/>
                        </a:rPr>
                        <a:t>components</a:t>
                      </a:r>
                      <a:r>
                        <a:rPr lang="en-US" sz="800" spc="20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20">
                          <a:solidFill>
                            <a:srgbClr val="FFFF00"/>
                          </a:solidFill>
                          <a:effectLst/>
                        </a:rPr>
                        <a:t>early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88041868"/>
                  </a:ext>
                </a:extLst>
              </a:tr>
              <a:tr h="336257"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Budget</a:t>
                      </a:r>
                      <a:r>
                        <a:rPr lang="en-US" sz="800" spc="3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10">
                          <a:solidFill>
                            <a:srgbClr val="FFFF00"/>
                          </a:solidFill>
                          <a:effectLst/>
                        </a:rPr>
                        <a:t>Constraints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spc="-10">
                          <a:solidFill>
                            <a:srgbClr val="FFFF00"/>
                          </a:solidFill>
                          <a:effectLst/>
                        </a:rPr>
                        <a:t>Medium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spc="10">
                          <a:solidFill>
                            <a:srgbClr val="FFFF00"/>
                          </a:solidFill>
                          <a:effectLst/>
                        </a:rPr>
                        <a:t>Secure</a:t>
                      </a:r>
                      <a:r>
                        <a:rPr lang="en-US" sz="800" spc="21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10">
                          <a:solidFill>
                            <a:srgbClr val="FFFF00"/>
                          </a:solidFill>
                          <a:effectLst/>
                        </a:rPr>
                        <a:t>additional</a:t>
                      </a:r>
                      <a:r>
                        <a:rPr lang="en-US" sz="800" spc="21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10">
                          <a:solidFill>
                            <a:srgbClr val="FFFF00"/>
                          </a:solidFill>
                          <a:effectLst/>
                        </a:rPr>
                        <a:t>funding</a:t>
                      </a:r>
                      <a:r>
                        <a:rPr lang="en-US" sz="800" spc="21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10">
                          <a:solidFill>
                            <a:srgbClr val="FFFF00"/>
                          </a:solidFill>
                          <a:effectLst/>
                        </a:rPr>
                        <a:t>sources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40546438"/>
                  </a:ext>
                </a:extLst>
              </a:tr>
              <a:tr h="454684">
                <a:tc>
                  <a:txBody>
                    <a:bodyPr/>
                    <a:lstStyle/>
                    <a:p>
                      <a:pPr marL="99695" marR="224790">
                        <a:lnSpc>
                          <a:spcPct val="130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Limited User </a:t>
                      </a:r>
                      <a:r>
                        <a:rPr lang="en-US" sz="800" spc="-10">
                          <a:solidFill>
                            <a:srgbClr val="FFFF00"/>
                          </a:solidFill>
                          <a:effectLst/>
                        </a:rPr>
                        <a:t>Engagement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spc="-20">
                          <a:solidFill>
                            <a:srgbClr val="FFFF00"/>
                          </a:solidFill>
                          <a:effectLst/>
                        </a:rPr>
                        <a:t>High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FFFF00"/>
                          </a:solidFill>
                          <a:effectLst/>
                        </a:rPr>
                        <a:t>Design</a:t>
                      </a:r>
                      <a:r>
                        <a:rPr lang="en-US" sz="800" spc="265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dirty="0">
                          <a:solidFill>
                            <a:srgbClr val="FFFF00"/>
                          </a:solidFill>
                          <a:effectLst/>
                        </a:rPr>
                        <a:t>interactive</a:t>
                      </a:r>
                      <a:r>
                        <a:rPr lang="en-US" sz="800" spc="270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10" dirty="0">
                          <a:solidFill>
                            <a:srgbClr val="FFFF00"/>
                          </a:solidFill>
                          <a:effectLst/>
                        </a:rPr>
                        <a:t>tutorials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00982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109970F-B5B5-7CED-901D-19706EF62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204500"/>
              </p:ext>
            </p:extLst>
          </p:nvPr>
        </p:nvGraphicFramePr>
        <p:xfrm>
          <a:off x="4701655" y="3465920"/>
          <a:ext cx="3788794" cy="68912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{834252CA-13F9-433D-9849-A5EFD625F0EC}</a:tableStyleId>
              </a:tblPr>
              <a:tblGrid>
                <a:gridCol w="821363">
                  <a:extLst>
                    <a:ext uri="{9D8B030D-6E8A-4147-A177-3AD203B41FA5}">
                      <a16:colId xmlns:a16="http://schemas.microsoft.com/office/drawing/2014/main" val="966842632"/>
                    </a:ext>
                  </a:extLst>
                </a:gridCol>
                <a:gridCol w="614612">
                  <a:extLst>
                    <a:ext uri="{9D8B030D-6E8A-4147-A177-3AD203B41FA5}">
                      <a16:colId xmlns:a16="http://schemas.microsoft.com/office/drawing/2014/main" val="1079289858"/>
                    </a:ext>
                  </a:extLst>
                </a:gridCol>
                <a:gridCol w="2352819">
                  <a:extLst>
                    <a:ext uri="{9D8B030D-6E8A-4147-A177-3AD203B41FA5}">
                      <a16:colId xmlns:a16="http://schemas.microsoft.com/office/drawing/2014/main" val="3305362036"/>
                    </a:ext>
                  </a:extLst>
                </a:gridCol>
              </a:tblGrid>
              <a:tr h="218862">
                <a:tc>
                  <a:txBody>
                    <a:bodyPr/>
                    <a:lstStyle/>
                    <a:p>
                      <a:pPr marL="99695" marR="0" algn="ctr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Approved</a:t>
                      </a:r>
                      <a:r>
                        <a:rPr lang="en-US" sz="800" spc="2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25">
                          <a:solidFill>
                            <a:srgbClr val="FFFF00"/>
                          </a:solidFill>
                          <a:effectLst/>
                        </a:rPr>
                        <a:t>By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 marR="0" algn="ctr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spc="-20">
                          <a:solidFill>
                            <a:srgbClr val="FFFF00"/>
                          </a:solidFill>
                          <a:effectLst/>
                        </a:rPr>
                        <a:t>Date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 marR="0" algn="ctr">
                        <a:lnSpc>
                          <a:spcPct val="107000"/>
                        </a:lnSpc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800" spc="-20">
                          <a:solidFill>
                            <a:srgbClr val="FFFF00"/>
                          </a:solidFill>
                          <a:effectLst/>
                        </a:rPr>
                        <a:t>Name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50639066"/>
                  </a:ext>
                </a:extLst>
              </a:tr>
              <a:tr h="218862"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Project</a:t>
                      </a:r>
                      <a:r>
                        <a:rPr lang="en-US" sz="800" spc="-6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10">
                          <a:solidFill>
                            <a:srgbClr val="FFFF00"/>
                          </a:solidFill>
                          <a:effectLst/>
                        </a:rPr>
                        <a:t>Sponsor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spc="-10">
                          <a:solidFill>
                            <a:srgbClr val="FFFF00"/>
                          </a:solidFill>
                          <a:effectLst/>
                        </a:rPr>
                        <a:t>05/11/2024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FFFF00"/>
                          </a:solidFill>
                          <a:effectLst/>
                        </a:rPr>
                        <a:t>Deepak</a:t>
                      </a:r>
                      <a:r>
                        <a:rPr lang="en-US" sz="800" spc="120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dirty="0">
                          <a:solidFill>
                            <a:srgbClr val="FFFF00"/>
                          </a:solidFill>
                          <a:effectLst/>
                        </a:rPr>
                        <a:t>Chandra</a:t>
                      </a:r>
                      <a:r>
                        <a:rPr lang="en-US" sz="800" spc="125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25" dirty="0">
                          <a:solidFill>
                            <a:srgbClr val="FFFF00"/>
                          </a:solidFill>
                          <a:effectLst/>
                        </a:rPr>
                        <a:t>Roy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6873169"/>
                  </a:ext>
                </a:extLst>
              </a:tr>
              <a:tr h="218862">
                <a:tc>
                  <a:txBody>
                    <a:bodyPr/>
                    <a:lstStyle/>
                    <a:p>
                      <a:pPr marL="99695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FFFF00"/>
                          </a:solidFill>
                          <a:effectLst/>
                        </a:rPr>
                        <a:t>Project</a:t>
                      </a:r>
                      <a:r>
                        <a:rPr lang="en-US" sz="800" spc="-65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10">
                          <a:solidFill>
                            <a:srgbClr val="FFFF00"/>
                          </a:solidFill>
                          <a:effectLst/>
                        </a:rPr>
                        <a:t>Manager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spc="-10">
                          <a:solidFill>
                            <a:srgbClr val="FFFF00"/>
                          </a:solidFill>
                          <a:effectLst/>
                        </a:rPr>
                        <a:t>05/11/2024</a:t>
                      </a:r>
                      <a:endParaRPr lang="en-US" sz="80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 marR="0">
                        <a:lnSpc>
                          <a:spcPct val="107000"/>
                        </a:lnSpc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solidFill>
                            <a:srgbClr val="FFFF00"/>
                          </a:solidFill>
                          <a:effectLst/>
                        </a:rPr>
                        <a:t>Tasfia</a:t>
                      </a:r>
                      <a:r>
                        <a:rPr lang="en-US" sz="800" spc="-70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dirty="0">
                          <a:solidFill>
                            <a:srgbClr val="FFFF00"/>
                          </a:solidFill>
                          <a:effectLst/>
                        </a:rPr>
                        <a:t>Tahsin</a:t>
                      </a:r>
                      <a:r>
                        <a:rPr lang="en-US" sz="800" spc="-65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800" spc="-10" dirty="0">
                          <a:solidFill>
                            <a:srgbClr val="FFFF00"/>
                          </a:solidFill>
                          <a:effectLst/>
                        </a:rPr>
                        <a:t>Annita</a:t>
                      </a:r>
                      <a:endParaRPr lang="en-US" sz="800" dirty="0">
                        <a:solidFill>
                          <a:srgbClr val="FFFF00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03137043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A748FFA5-CBF1-4073-9DF7-A3B0F5349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00" y="5308853"/>
            <a:ext cx="7430999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1132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63"/>
          <p:cNvSpPr txBox="1">
            <a:spLocks noGrp="1"/>
          </p:cNvSpPr>
          <p:nvPr>
            <p:ph type="title"/>
          </p:nvPr>
        </p:nvSpPr>
        <p:spPr>
          <a:xfrm>
            <a:off x="856500" y="-50525"/>
            <a:ext cx="7431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Break Down Structure</a:t>
            </a:r>
            <a:endParaRPr dirty="0"/>
          </a:p>
        </p:txBody>
      </p:sp>
      <p:sp>
        <p:nvSpPr>
          <p:cNvPr id="1209" name="Google Shape;1209;p63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20XX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210" name="Google Shape;1210;p63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63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63"/>
          <p:cNvSpPr/>
          <p:nvPr/>
        </p:nvSpPr>
        <p:spPr>
          <a:xfrm>
            <a:off x="374425" y="243175"/>
            <a:ext cx="278100" cy="27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16D84-FD87-1848-27B0-FD6DA9128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01" y="409575"/>
            <a:ext cx="7430999" cy="4733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4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4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4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20XX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91" name="Google Shape;591;p44"/>
          <p:cNvSpPr/>
          <p:nvPr/>
        </p:nvSpPr>
        <p:spPr>
          <a:xfrm>
            <a:off x="355825" y="237300"/>
            <a:ext cx="315300" cy="315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8C0BAD-E55C-269C-F088-EDE8B8DFD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0" y="706310"/>
            <a:ext cx="8787139" cy="427141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CF32EF-E041-239B-292B-6C4D901DAC38}"/>
              </a:ext>
            </a:extLst>
          </p:cNvPr>
          <p:cNvSpPr txBox="1"/>
          <p:nvPr/>
        </p:nvSpPr>
        <p:spPr>
          <a:xfrm>
            <a:off x="513475" y="552600"/>
            <a:ext cx="2506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Network Diagram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F04B96-C0EB-40CA-82B9-9CB9EEDC3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99" y="-4733925"/>
            <a:ext cx="7430999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37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63"/>
          <p:cNvSpPr txBox="1">
            <a:spLocks noGrp="1"/>
          </p:cNvSpPr>
          <p:nvPr>
            <p:ph type="title"/>
          </p:nvPr>
        </p:nvSpPr>
        <p:spPr>
          <a:xfrm>
            <a:off x="652525" y="241477"/>
            <a:ext cx="283875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Gantt Chart</a:t>
            </a:r>
            <a:endParaRPr dirty="0"/>
          </a:p>
        </p:txBody>
      </p:sp>
      <p:sp>
        <p:nvSpPr>
          <p:cNvPr id="1208" name="Google Shape;1208;p63"/>
          <p:cNvSpPr/>
          <p:nvPr/>
        </p:nvSpPr>
        <p:spPr>
          <a:xfrm rot="5400000">
            <a:off x="-1139902" y="2562721"/>
            <a:ext cx="3539136" cy="45719"/>
          </a:xfrm>
          <a:prstGeom prst="rect">
            <a:avLst/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63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20XX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210" name="Google Shape;1210;p63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63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63"/>
          <p:cNvSpPr/>
          <p:nvPr/>
        </p:nvSpPr>
        <p:spPr>
          <a:xfrm>
            <a:off x="374425" y="243175"/>
            <a:ext cx="278100" cy="27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55" name="Table 1154">
            <a:extLst>
              <a:ext uri="{FF2B5EF4-FFF2-40B4-BE49-F238E27FC236}">
                <a16:creationId xmlns:a16="http://schemas.microsoft.com/office/drawing/2014/main" id="{107D7C35-8417-BF29-B24F-9E7159858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452971"/>
              </p:ext>
            </p:extLst>
          </p:nvPr>
        </p:nvGraphicFramePr>
        <p:xfrm>
          <a:off x="930624" y="1041714"/>
          <a:ext cx="7837926" cy="27810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306321">
                  <a:extLst>
                    <a:ext uri="{9D8B030D-6E8A-4147-A177-3AD203B41FA5}">
                      <a16:colId xmlns:a16="http://schemas.microsoft.com/office/drawing/2014/main" val="3052045489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291368143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3432102969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1874062517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464941085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2875457911"/>
                    </a:ext>
                  </a:extLst>
                </a:gridCol>
              </a:tblGrid>
              <a:tr h="278100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00"/>
                          </a:solidFill>
                        </a:rPr>
                        <a:t>Phase</a:t>
                      </a:r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00"/>
                          </a:solidFill>
                        </a:rPr>
                        <a:t>Task Name</a:t>
                      </a:r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00"/>
                          </a:solidFill>
                        </a:rPr>
                        <a:t>Duration</a:t>
                      </a:r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rgbClr val="FFFF00"/>
                          </a:solidFill>
                        </a:rPr>
                        <a:t>Start Date</a:t>
                      </a:r>
                      <a:endParaRPr lang="en-US" sz="100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rgbClr val="FFFF00"/>
                          </a:solidFill>
                        </a:rPr>
                        <a:t>End Date</a:t>
                      </a:r>
                      <a:endParaRPr lang="en-US" sz="100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00"/>
                          </a:solidFill>
                        </a:rPr>
                        <a:t>Predecessors</a:t>
                      </a:r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9841382"/>
                  </a:ext>
                </a:extLst>
              </a:tr>
            </a:tbl>
          </a:graphicData>
        </a:graphic>
      </p:graphicFrame>
      <p:graphicFrame>
        <p:nvGraphicFramePr>
          <p:cNvPr id="1156" name="Table 1155">
            <a:extLst>
              <a:ext uri="{FF2B5EF4-FFF2-40B4-BE49-F238E27FC236}">
                <a16:creationId xmlns:a16="http://schemas.microsoft.com/office/drawing/2014/main" id="{289384A0-C7CC-021A-08A9-748B9C7DF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703755"/>
              </p:ext>
            </p:extLst>
          </p:nvPr>
        </p:nvGraphicFramePr>
        <p:xfrm>
          <a:off x="930624" y="1332017"/>
          <a:ext cx="7837926" cy="392612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306321">
                  <a:extLst>
                    <a:ext uri="{9D8B030D-6E8A-4147-A177-3AD203B41FA5}">
                      <a16:colId xmlns:a16="http://schemas.microsoft.com/office/drawing/2014/main" val="2557729899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503222087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2736259692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2962445808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2972040544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1929137879"/>
                    </a:ext>
                  </a:extLst>
                </a:gridCol>
              </a:tblGrid>
              <a:tr h="392612"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rgbClr val="FFFF00"/>
                          </a:solidFill>
                        </a:rPr>
                        <a:t>1. Conceptualization</a:t>
                      </a:r>
                      <a:endParaRPr 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FFFF00"/>
                          </a:solidFill>
                        </a:rPr>
                        <a:t>Define project goals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FFFF00"/>
                          </a:solidFill>
                        </a:rPr>
                        <a:t>10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FFFF00"/>
                          </a:solidFill>
                        </a:rPr>
                        <a:t>03/11/24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FFFF00"/>
                          </a:solidFill>
                        </a:rPr>
                        <a:t>14/11/24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790313"/>
                  </a:ext>
                </a:extLst>
              </a:tr>
            </a:tbl>
          </a:graphicData>
        </a:graphic>
      </p:graphicFrame>
      <p:graphicFrame>
        <p:nvGraphicFramePr>
          <p:cNvPr id="1157" name="Table 1156">
            <a:extLst>
              <a:ext uri="{FF2B5EF4-FFF2-40B4-BE49-F238E27FC236}">
                <a16:creationId xmlns:a16="http://schemas.microsoft.com/office/drawing/2014/main" id="{5935B932-C3E8-8C02-6E9E-EE4E6CA69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318108"/>
              </p:ext>
            </p:extLst>
          </p:nvPr>
        </p:nvGraphicFramePr>
        <p:xfrm>
          <a:off x="930624" y="1740460"/>
          <a:ext cx="7837926" cy="54864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306321">
                  <a:extLst>
                    <a:ext uri="{9D8B030D-6E8A-4147-A177-3AD203B41FA5}">
                      <a16:colId xmlns:a16="http://schemas.microsoft.com/office/drawing/2014/main" val="1677753926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263997716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280066980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3537357507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1327633584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593162621"/>
                    </a:ext>
                  </a:extLst>
                </a:gridCol>
              </a:tblGrid>
              <a:tr h="392612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Conduct stakeholder meetings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5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03/11/24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07/11/24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191005"/>
                  </a:ext>
                </a:extLst>
              </a:tr>
            </a:tbl>
          </a:graphicData>
        </a:graphic>
      </p:graphicFrame>
      <p:graphicFrame>
        <p:nvGraphicFramePr>
          <p:cNvPr id="1158" name="Table 1157">
            <a:extLst>
              <a:ext uri="{FF2B5EF4-FFF2-40B4-BE49-F238E27FC236}">
                <a16:creationId xmlns:a16="http://schemas.microsoft.com/office/drawing/2014/main" id="{6860B5E7-1795-9A22-9824-419A339EE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865688"/>
              </p:ext>
            </p:extLst>
          </p:nvPr>
        </p:nvGraphicFramePr>
        <p:xfrm>
          <a:off x="930624" y="2285251"/>
          <a:ext cx="7837926" cy="39624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306321">
                  <a:extLst>
                    <a:ext uri="{9D8B030D-6E8A-4147-A177-3AD203B41FA5}">
                      <a16:colId xmlns:a16="http://schemas.microsoft.com/office/drawing/2014/main" val="3925806665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4241830137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1118721869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2460445970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1156795583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640644382"/>
                    </a:ext>
                  </a:extLst>
                </a:gridCol>
              </a:tblGrid>
              <a:tr h="278100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Identify target audience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5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07/11/24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11/11/24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2809988"/>
                  </a:ext>
                </a:extLst>
              </a:tr>
            </a:tbl>
          </a:graphicData>
        </a:graphic>
      </p:graphicFrame>
      <p:graphicFrame>
        <p:nvGraphicFramePr>
          <p:cNvPr id="1159" name="Table 1158">
            <a:extLst>
              <a:ext uri="{FF2B5EF4-FFF2-40B4-BE49-F238E27FC236}">
                <a16:creationId xmlns:a16="http://schemas.microsoft.com/office/drawing/2014/main" id="{19A12AB5-BCE7-7002-FC51-7236DAE6C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399923"/>
              </p:ext>
            </p:extLst>
          </p:nvPr>
        </p:nvGraphicFramePr>
        <p:xfrm>
          <a:off x="930624" y="2681491"/>
          <a:ext cx="7837926" cy="39624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306321">
                  <a:extLst>
                    <a:ext uri="{9D8B030D-6E8A-4147-A177-3AD203B41FA5}">
                      <a16:colId xmlns:a16="http://schemas.microsoft.com/office/drawing/2014/main" val="2838948480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3227474082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1724306651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2453449606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622657126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2289396644"/>
                    </a:ext>
                  </a:extLst>
                </a:gridCol>
              </a:tblGrid>
              <a:tr h="392612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Perform market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5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11/11/24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14/11/24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858194"/>
                  </a:ext>
                </a:extLst>
              </a:tr>
            </a:tbl>
          </a:graphicData>
        </a:graphic>
      </p:graphicFrame>
      <p:graphicFrame>
        <p:nvGraphicFramePr>
          <p:cNvPr id="1160" name="Table 1159">
            <a:extLst>
              <a:ext uri="{FF2B5EF4-FFF2-40B4-BE49-F238E27FC236}">
                <a16:creationId xmlns:a16="http://schemas.microsoft.com/office/drawing/2014/main" id="{95D1A9B2-0880-E521-04A0-52E725A05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829472"/>
              </p:ext>
            </p:extLst>
          </p:nvPr>
        </p:nvGraphicFramePr>
        <p:xfrm>
          <a:off x="930624" y="3073882"/>
          <a:ext cx="7837926" cy="39624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306321">
                  <a:extLst>
                    <a:ext uri="{9D8B030D-6E8A-4147-A177-3AD203B41FA5}">
                      <a16:colId xmlns:a16="http://schemas.microsoft.com/office/drawing/2014/main" val="4241036803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3689556088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1848278951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4155976051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3282105625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1832578179"/>
                    </a:ext>
                  </a:extLst>
                </a:gridCol>
              </a:tblGrid>
              <a:tr h="278100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Develop user personas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10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14/11/24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22/11/24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11762"/>
                  </a:ext>
                </a:extLst>
              </a:tr>
            </a:tbl>
          </a:graphicData>
        </a:graphic>
      </p:graphicFrame>
      <p:graphicFrame>
        <p:nvGraphicFramePr>
          <p:cNvPr id="1161" name="Table 1160">
            <a:extLst>
              <a:ext uri="{FF2B5EF4-FFF2-40B4-BE49-F238E27FC236}">
                <a16:creationId xmlns:a16="http://schemas.microsoft.com/office/drawing/2014/main" id="{478FE5B0-1A0F-2655-151A-7F5E173F2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339994"/>
              </p:ext>
            </p:extLst>
          </p:nvPr>
        </p:nvGraphicFramePr>
        <p:xfrm>
          <a:off x="930624" y="3470122"/>
          <a:ext cx="7837926" cy="39624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306321">
                  <a:extLst>
                    <a:ext uri="{9D8B030D-6E8A-4147-A177-3AD203B41FA5}">
                      <a16:colId xmlns:a16="http://schemas.microsoft.com/office/drawing/2014/main" val="3478686799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1134939301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122389440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2908046346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736146034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3833409338"/>
                    </a:ext>
                  </a:extLst>
                </a:gridCol>
              </a:tblGrid>
              <a:tr h="278100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Establish partnerships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10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14/11/24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22/11/24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2849034"/>
                  </a:ext>
                </a:extLst>
              </a:tr>
            </a:tbl>
          </a:graphicData>
        </a:graphic>
      </p:graphicFrame>
      <p:graphicFrame>
        <p:nvGraphicFramePr>
          <p:cNvPr id="1162" name="Table 1161">
            <a:extLst>
              <a:ext uri="{FF2B5EF4-FFF2-40B4-BE49-F238E27FC236}">
                <a16:creationId xmlns:a16="http://schemas.microsoft.com/office/drawing/2014/main" id="{AE77D63D-CC54-650C-1BE1-38B131492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461878"/>
              </p:ext>
            </p:extLst>
          </p:nvPr>
        </p:nvGraphicFramePr>
        <p:xfrm>
          <a:off x="930624" y="3862513"/>
          <a:ext cx="7837926" cy="27810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306321">
                  <a:extLst>
                    <a:ext uri="{9D8B030D-6E8A-4147-A177-3AD203B41FA5}">
                      <a16:colId xmlns:a16="http://schemas.microsoft.com/office/drawing/2014/main" val="3348224087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2262749537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803636881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1417279477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391909771"/>
                    </a:ext>
                  </a:extLst>
                </a:gridCol>
                <a:gridCol w="1306321">
                  <a:extLst>
                    <a:ext uri="{9D8B030D-6E8A-4147-A177-3AD203B41FA5}">
                      <a16:colId xmlns:a16="http://schemas.microsoft.com/office/drawing/2014/main" val="3775412044"/>
                    </a:ext>
                  </a:extLst>
                </a:gridCol>
              </a:tblGrid>
              <a:tr h="278100">
                <a:tc>
                  <a:txBody>
                    <a:bodyPr/>
                    <a:lstStyle/>
                    <a:p>
                      <a:endParaRPr lang="en-US" sz="100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Finalize contracts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5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22/11/24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28/11/24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2637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747839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63"/>
          <p:cNvSpPr/>
          <p:nvPr/>
        </p:nvSpPr>
        <p:spPr>
          <a:xfrm rot="5400000">
            <a:off x="-1259559" y="2532723"/>
            <a:ext cx="3824166" cy="45719"/>
          </a:xfrm>
          <a:prstGeom prst="rect">
            <a:avLst/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63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20XX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210" name="Google Shape;1210;p63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63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63"/>
          <p:cNvSpPr/>
          <p:nvPr/>
        </p:nvSpPr>
        <p:spPr>
          <a:xfrm>
            <a:off x="374425" y="243175"/>
            <a:ext cx="278100" cy="27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024A7D1-01D8-127E-ABF2-E70E015CB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713493"/>
              </p:ext>
            </p:extLst>
          </p:nvPr>
        </p:nvGraphicFramePr>
        <p:xfrm>
          <a:off x="816474" y="756217"/>
          <a:ext cx="7673976" cy="39624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3254447196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933521361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875300460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828124016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633200756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819629686"/>
                    </a:ext>
                  </a:extLst>
                </a:gridCol>
              </a:tblGrid>
              <a:tr h="349645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00"/>
                          </a:solidFill>
                        </a:rPr>
                        <a:t>2. Design</a:t>
                      </a:r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Create AR glasses 3D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20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06/12/24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15/01/25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70159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120F1CC-895F-97F6-2E75-EF9FF45E5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495904"/>
              </p:ext>
            </p:extLst>
          </p:nvPr>
        </p:nvGraphicFramePr>
        <p:xfrm>
          <a:off x="816474" y="1160387"/>
          <a:ext cx="7673976" cy="39624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3770118172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963406362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4213153366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378990318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979320666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136858963"/>
                    </a:ext>
                  </a:extLst>
                </a:gridCol>
              </a:tblGrid>
              <a:tr h="247665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Iterate based on 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10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15/01/25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28/01/25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730390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956AED1-0D07-0331-6C2A-2514ECEA4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231671"/>
              </p:ext>
            </p:extLst>
          </p:nvPr>
        </p:nvGraphicFramePr>
        <p:xfrm>
          <a:off x="816474" y="1569553"/>
          <a:ext cx="7673976" cy="39624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488902737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436589367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072857621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489530991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383343218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198362152"/>
                    </a:ext>
                  </a:extLst>
                </a:gridCol>
              </a:tblGrid>
              <a:tr h="349645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Create wireframes for 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15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28/01/25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20/02/25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645942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1269BEE-B73A-1ECF-3780-AA3EDDBC6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510773"/>
              </p:ext>
            </p:extLst>
          </p:nvPr>
        </p:nvGraphicFramePr>
        <p:xfrm>
          <a:off x="816474" y="1965793"/>
          <a:ext cx="7673976" cy="39624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2284983148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637531649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255307202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179251614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903850199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706901385"/>
                    </a:ext>
                  </a:extLst>
                </a:gridCol>
              </a:tblGrid>
              <a:tr h="349645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Build interactive prototypes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20/02/25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20/03/25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053088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C1FE813-3CF1-21B6-8037-A2CDEBC2B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656478"/>
              </p:ext>
            </p:extLst>
          </p:nvPr>
        </p:nvGraphicFramePr>
        <p:xfrm>
          <a:off x="816474" y="2362033"/>
          <a:ext cx="7673976" cy="39624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2438362004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563932818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421600921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323540141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702911383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777097768"/>
                    </a:ext>
                  </a:extLst>
                </a:gridCol>
              </a:tblGrid>
              <a:tr h="349645">
                <a:tc>
                  <a:txBody>
                    <a:bodyPr/>
                    <a:lstStyle/>
                    <a:p>
                      <a:endParaRPr lang="en-US" sz="100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Map gamification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15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15/02/25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28/02/25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858140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D6619CC-9709-2D00-CDCF-3A4202C71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687749"/>
              </p:ext>
            </p:extLst>
          </p:nvPr>
        </p:nvGraphicFramePr>
        <p:xfrm>
          <a:off x="816474" y="2758273"/>
          <a:ext cx="7673976" cy="39624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1547573560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741990775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154064844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678861946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216823909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230769905"/>
                    </a:ext>
                  </a:extLst>
                </a:gridCol>
              </a:tblGrid>
              <a:tr h="350176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00"/>
                          </a:solidFill>
                        </a:rPr>
                        <a:t>3. Development</a:t>
                      </a:r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Build smart glasses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30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23/03/25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22/04/25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882678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2A2F7E2-CF3D-B07D-245F-EE187ED09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02549"/>
              </p:ext>
            </p:extLst>
          </p:nvPr>
        </p:nvGraphicFramePr>
        <p:xfrm>
          <a:off x="816474" y="3154513"/>
          <a:ext cx="7673976" cy="39624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3456789918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791446001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168490669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4048224203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889633031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453570817"/>
                    </a:ext>
                  </a:extLst>
                </a:gridCol>
              </a:tblGrid>
              <a:tr h="248041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Develop AR visuals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23/03/25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10/04/25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260418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73A0E85-FB4A-1A78-8EAA-D03C80927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404266"/>
              </p:ext>
            </p:extLst>
          </p:nvPr>
        </p:nvGraphicFramePr>
        <p:xfrm>
          <a:off x="816474" y="3537958"/>
          <a:ext cx="7673976" cy="45231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3859367220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243515018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353607732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764434599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517840078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710384237"/>
                    </a:ext>
                  </a:extLst>
                </a:gridCol>
              </a:tblGrid>
              <a:tr h="452310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Train machine learning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15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28/04/25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18/05/25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615893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E6E863A-355F-BDC8-B4F2-0F21B295B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05390"/>
              </p:ext>
            </p:extLst>
          </p:nvPr>
        </p:nvGraphicFramePr>
        <p:xfrm>
          <a:off x="816474" y="3990268"/>
          <a:ext cx="7673976" cy="248041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2280183860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424339069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677081546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78927806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858204224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900610665"/>
                    </a:ext>
                  </a:extLst>
                </a:gridCol>
              </a:tblGrid>
              <a:tr h="248041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Validate algorithms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15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28/04/25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18/05/25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5695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54647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63"/>
          <p:cNvSpPr/>
          <p:nvPr/>
        </p:nvSpPr>
        <p:spPr>
          <a:xfrm rot="5400000">
            <a:off x="-1259559" y="2532723"/>
            <a:ext cx="3824166" cy="45719"/>
          </a:xfrm>
          <a:prstGeom prst="rect">
            <a:avLst/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63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20XX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210" name="Google Shape;1210;p63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63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63"/>
          <p:cNvSpPr/>
          <p:nvPr/>
        </p:nvSpPr>
        <p:spPr>
          <a:xfrm>
            <a:off x="374425" y="243175"/>
            <a:ext cx="278100" cy="27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D26366-DC74-F314-C501-4B731F486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333150"/>
              </p:ext>
            </p:extLst>
          </p:nvPr>
        </p:nvGraphicFramePr>
        <p:xfrm>
          <a:off x="743183" y="384419"/>
          <a:ext cx="7673976" cy="51816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3300997514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797897693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300551793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048082854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20882981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699493818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FF00"/>
                          </a:solidFill>
                        </a:rPr>
                        <a:t>4. Testing</a:t>
                      </a:r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Conduct usability tests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20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26/05/25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22/06/25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8172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7A90CDB-0554-DE31-1475-FD8A84872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033135"/>
              </p:ext>
            </p:extLst>
          </p:nvPr>
        </p:nvGraphicFramePr>
        <p:xfrm>
          <a:off x="743183" y="905170"/>
          <a:ext cx="7673976" cy="51816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193331660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173278775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192522255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473632761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745779005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725299318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Debug the errors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10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12/06/25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22/06/25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742055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5925B9-869C-4F2C-0784-6DCEA2F49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80673"/>
              </p:ext>
            </p:extLst>
          </p:nvPr>
        </p:nvGraphicFramePr>
        <p:xfrm>
          <a:off x="743183" y="1446454"/>
          <a:ext cx="7673976" cy="51816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3102852907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401419444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551458183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4207506975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279829999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991177710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Gather usability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10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26/05/25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09/06/25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502990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BA38117-7D78-1AA4-B66A-40BB9649C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706481"/>
              </p:ext>
            </p:extLst>
          </p:nvPr>
        </p:nvGraphicFramePr>
        <p:xfrm>
          <a:off x="743183" y="1973917"/>
          <a:ext cx="7673976" cy="51816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1276092265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921693882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728645732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65539751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950263339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659209650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Test gamification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15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23/06/25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10/07/25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53846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FDBF8-57CC-65FB-6C81-EFA057DA84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159226"/>
              </p:ext>
            </p:extLst>
          </p:nvPr>
        </p:nvGraphicFramePr>
        <p:xfrm>
          <a:off x="743183" y="2492077"/>
          <a:ext cx="7673976" cy="39624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1879874060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67132498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009437863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643216394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077543376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134874054"/>
                    </a:ext>
                  </a:extLst>
                </a:gridCol>
              </a:tblGrid>
              <a:tr h="324364">
                <a:tc>
                  <a:txBody>
                    <a:bodyPr/>
                    <a:lstStyle/>
                    <a:p>
                      <a:endParaRPr lang="en-US" sz="100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Simulate user interactions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10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23/06/25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06/07/25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40429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2B28FF-3699-21F0-E7E4-FC494E4E8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427993"/>
              </p:ext>
            </p:extLst>
          </p:nvPr>
        </p:nvGraphicFramePr>
        <p:xfrm>
          <a:off x="743183" y="2905415"/>
          <a:ext cx="7673976" cy="54864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2945011344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490668626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197983409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782334097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4057927377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573430346"/>
                    </a:ext>
                  </a:extLst>
                </a:gridCol>
              </a:tblGrid>
              <a:tr h="413909">
                <a:tc>
                  <a:txBody>
                    <a:bodyPr/>
                    <a:lstStyle/>
                    <a:p>
                      <a:endParaRPr lang="en-US" sz="100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Verify coin collection mechanism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10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06/07/25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10/07/25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77464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A164EE-6E50-F9E1-7B02-D83D27817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058811"/>
              </p:ext>
            </p:extLst>
          </p:nvPr>
        </p:nvGraphicFramePr>
        <p:xfrm>
          <a:off x="743183" y="3465692"/>
          <a:ext cx="7673976" cy="39624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3449892179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4290981466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125820728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894102104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034599744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724480595"/>
                    </a:ext>
                  </a:extLst>
                </a:gridCol>
              </a:tblGrid>
              <a:tr h="241200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Ensure website-glasses 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15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10/07/25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27/07/25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805026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D4615-037C-FAC3-B90A-3D7CDBEFA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863529"/>
              </p:ext>
            </p:extLst>
          </p:nvPr>
        </p:nvGraphicFramePr>
        <p:xfrm>
          <a:off x="743183" y="3867320"/>
          <a:ext cx="7673976" cy="39624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2980376386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276990172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106082558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448969165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82854130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54465553"/>
                    </a:ext>
                  </a:extLst>
                </a:gridCol>
              </a:tblGrid>
              <a:tr h="341266">
                <a:tc>
                  <a:txBody>
                    <a:bodyPr/>
                    <a:lstStyle/>
                    <a:p>
                      <a:endParaRPr lang="en-US" sz="100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Test real-time updates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10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10/07/25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20/07/25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872630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56CD0CE-CBE4-D8A8-ADAC-C5C083FDF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416676"/>
              </p:ext>
            </p:extLst>
          </p:nvPr>
        </p:nvGraphicFramePr>
        <p:xfrm>
          <a:off x="743183" y="4263560"/>
          <a:ext cx="7673976" cy="54864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1906536639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196585222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087439389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861282253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599046402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17833260"/>
                    </a:ext>
                  </a:extLst>
                </a:gridCol>
              </a:tblGrid>
              <a:tr h="365711">
                <a:tc>
                  <a:txBody>
                    <a:bodyPr/>
                    <a:lstStyle/>
                    <a:p>
                      <a:endParaRPr lang="en-US" sz="100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Check the product sync across devices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10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14/07/25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27/07/25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805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6015701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63"/>
          <p:cNvSpPr/>
          <p:nvPr/>
        </p:nvSpPr>
        <p:spPr>
          <a:xfrm rot="5400000">
            <a:off x="-1259559" y="2532723"/>
            <a:ext cx="3824166" cy="45719"/>
          </a:xfrm>
          <a:prstGeom prst="rect">
            <a:avLst/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63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20XX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210" name="Google Shape;1210;p63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63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63"/>
          <p:cNvSpPr/>
          <p:nvPr/>
        </p:nvSpPr>
        <p:spPr>
          <a:xfrm>
            <a:off x="374425" y="243175"/>
            <a:ext cx="278100" cy="27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BE39AD-BBD2-29D5-DBD7-873EF9F0D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974185"/>
              </p:ext>
            </p:extLst>
          </p:nvPr>
        </p:nvGraphicFramePr>
        <p:xfrm>
          <a:off x="816474" y="953775"/>
          <a:ext cx="7673976" cy="39624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1607031570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921109200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845026418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350117403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830389501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272111230"/>
                    </a:ext>
                  </a:extLst>
                </a:gridCol>
              </a:tblGrid>
              <a:tr h="269050"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rgbClr val="FFFF00"/>
                          </a:solidFill>
                        </a:rPr>
                        <a:t>5. Launch</a:t>
                      </a:r>
                      <a:endParaRPr lang="en-US" sz="100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Deploy final website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28/07/25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24/08/25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05177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C5DA25E-6D28-7474-381F-D74B62D0A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316911"/>
              </p:ext>
            </p:extLst>
          </p:nvPr>
        </p:nvGraphicFramePr>
        <p:xfrm>
          <a:off x="816474" y="1355744"/>
          <a:ext cx="7673976" cy="39624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1567679031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399622503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670167284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63793022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24387940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787860484"/>
                    </a:ext>
                  </a:extLst>
                </a:gridCol>
              </a:tblGrid>
              <a:tr h="379835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Roll out product updates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10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28/07/25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07/08/25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219012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2916B8-30AA-3F72-BFF9-C67C185A9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535999"/>
              </p:ext>
            </p:extLst>
          </p:nvPr>
        </p:nvGraphicFramePr>
        <p:xfrm>
          <a:off x="816474" y="1751984"/>
          <a:ext cx="7673976" cy="39624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1772987174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642842399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427443099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859426958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842631354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121517390"/>
                    </a:ext>
                  </a:extLst>
                </a:gridCol>
              </a:tblGrid>
              <a:tr h="379835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Monitor initial user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10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24/08/25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04/09/25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66102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718CCAC-0ADE-DF7C-74E0-D85E586C5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31538"/>
              </p:ext>
            </p:extLst>
          </p:nvPr>
        </p:nvGraphicFramePr>
        <p:xfrm>
          <a:off x="816474" y="2148224"/>
          <a:ext cx="7673976" cy="39624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1053382651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756611852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367779676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740035610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613052940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525183385"/>
                    </a:ext>
                  </a:extLst>
                </a:gridCol>
              </a:tblGrid>
              <a:tr h="379835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Launch marketing campaigns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20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25/08/25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07/09/25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372145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45FE08D-5969-2498-836A-691EB4F95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90078"/>
              </p:ext>
            </p:extLst>
          </p:nvPr>
        </p:nvGraphicFramePr>
        <p:xfrm>
          <a:off x="816474" y="2544464"/>
          <a:ext cx="7673976" cy="39624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744376154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482980379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712061223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859903134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04992246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95877538"/>
                    </a:ext>
                  </a:extLst>
                </a:gridCol>
              </a:tblGrid>
              <a:tr h="307167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Plan social media advertisements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10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25/08/25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04/09/25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44605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DEBD1EE-741C-66B5-F6FF-F9BD5DCB4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694138"/>
              </p:ext>
            </p:extLst>
          </p:nvPr>
        </p:nvGraphicFramePr>
        <p:xfrm>
          <a:off x="816474" y="2931365"/>
          <a:ext cx="7673976" cy="39624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442339801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97566455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985966457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05037262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513214371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085714989"/>
                    </a:ext>
                  </a:extLst>
                </a:gridCol>
              </a:tblGrid>
              <a:tr h="237807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Execute promotional events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10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25/08/25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07/09/25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7387163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6A38055-7D4F-8700-2EEB-480865BC7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539197"/>
              </p:ext>
            </p:extLst>
          </p:nvPr>
        </p:nvGraphicFramePr>
        <p:xfrm>
          <a:off x="816474" y="3313746"/>
          <a:ext cx="7673976" cy="39624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3533245846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520340782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370378532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856382263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26958536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4131367529"/>
                    </a:ext>
                  </a:extLst>
                </a:gridCol>
              </a:tblGrid>
              <a:tr h="237807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Collect user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10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08/09/25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21/09/25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5065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1B8F30B-DAD5-1590-E2B0-4823C06E7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331081"/>
              </p:ext>
            </p:extLst>
          </p:nvPr>
        </p:nvGraphicFramePr>
        <p:xfrm>
          <a:off x="816474" y="3705465"/>
          <a:ext cx="7673976" cy="24384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1550117386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93366259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607015581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940856050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747067259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2770014107"/>
                    </a:ext>
                  </a:extLst>
                </a:gridCol>
              </a:tblGrid>
              <a:tr h="168447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Conduct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10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08/09/25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18/09/25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1417693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660AAC5-753F-694D-D4FC-EBB01EE58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961917"/>
              </p:ext>
            </p:extLst>
          </p:nvPr>
        </p:nvGraphicFramePr>
        <p:xfrm>
          <a:off x="816474" y="3940636"/>
          <a:ext cx="7673976" cy="396240"/>
        </p:xfrm>
        <a:graphic>
          <a:graphicData uri="http://schemas.openxmlformats.org/drawingml/2006/table">
            <a:tbl>
              <a:tblPr>
                <a:tableStyleId>{834252CA-13F9-433D-9849-A5EFD625F0EC}</a:tableStyleId>
              </a:tblPr>
              <a:tblGrid>
                <a:gridCol w="1278996">
                  <a:extLst>
                    <a:ext uri="{9D8B030D-6E8A-4147-A177-3AD203B41FA5}">
                      <a16:colId xmlns:a16="http://schemas.microsoft.com/office/drawing/2014/main" val="358954929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66475423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22232992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1012884850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653752950"/>
                    </a:ext>
                  </a:extLst>
                </a:gridCol>
                <a:gridCol w="1278996">
                  <a:extLst>
                    <a:ext uri="{9D8B030D-6E8A-4147-A177-3AD203B41FA5}">
                      <a16:colId xmlns:a16="http://schemas.microsoft.com/office/drawing/2014/main" val="396653562"/>
                    </a:ext>
                  </a:extLst>
                </a:gridCol>
              </a:tblGrid>
              <a:tr h="237807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Schedule follow-up updates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10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08/09/25 08:00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FFFF00"/>
                          </a:solidFill>
                        </a:rPr>
                        <a:t>21/09/25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8742021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FDCD5BC2-35C2-4497-9307-D3AEA6173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350015"/>
            <a:ext cx="2680072" cy="23323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78DB75-2846-4E36-89DB-991737E4A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8020" y="1350015"/>
            <a:ext cx="2800341" cy="24053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8A803C-D625-47F2-A9D3-A6C7F88CD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8361" y="1799766"/>
            <a:ext cx="2886930" cy="2332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8541EC-BB19-4915-B83E-3168A8222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8446" y="2078678"/>
            <a:ext cx="2818764" cy="233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02805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4">
            <a:hlinkClick r:id="" action="ppaction://hlinkshowjump?jump=nextslide"/>
          </p:cNvPr>
          <p:cNvSpPr/>
          <p:nvPr/>
        </p:nvSpPr>
        <p:spPr>
          <a:xfrm>
            <a:off x="8640713" y="182897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4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4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20XX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91" name="Google Shape;591;p44"/>
          <p:cNvSpPr/>
          <p:nvPr/>
        </p:nvSpPr>
        <p:spPr>
          <a:xfrm>
            <a:off x="355825" y="237300"/>
            <a:ext cx="315300" cy="315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46F1D8-C616-A96E-2281-19E749D04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2220"/>
            <a:ext cx="2680072" cy="23323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7E9352-B05F-E15F-FFB0-83EC986E3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020" y="1252220"/>
            <a:ext cx="2800341" cy="24053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972958-5FC9-88FA-1A40-5D26D28E9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361" y="2258080"/>
            <a:ext cx="2886930" cy="2332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E7AD95-D3B5-F73C-46CB-5626C8066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291" y="2544883"/>
            <a:ext cx="2818764" cy="23339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4">
            <a:hlinkClick r:id="" action="ppaction://hlinkshowjump?jump=nextslide"/>
          </p:cNvPr>
          <p:cNvSpPr/>
          <p:nvPr/>
        </p:nvSpPr>
        <p:spPr>
          <a:xfrm>
            <a:off x="8464398" y="3913726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4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4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20XX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91" name="Google Shape;591;p44"/>
          <p:cNvSpPr/>
          <p:nvPr/>
        </p:nvSpPr>
        <p:spPr>
          <a:xfrm>
            <a:off x="355825" y="237300"/>
            <a:ext cx="315300" cy="315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46F1D8-C616-A96E-2281-19E749D04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83828" y="1252220"/>
            <a:ext cx="2680072" cy="23323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7E9352-B05F-E15F-FFB0-83EC986E3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529808" y="1252220"/>
            <a:ext cx="2800341" cy="24053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972958-5FC9-88FA-1A40-5D26D28E9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29467" y="1701971"/>
            <a:ext cx="2886930" cy="2332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E7AD95-D3B5-F73C-46CB-5626C8066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79382" y="1980883"/>
            <a:ext cx="2818764" cy="2333943"/>
          </a:xfrm>
          <a:prstGeom prst="rect">
            <a:avLst/>
          </a:prstGeom>
        </p:spPr>
      </p:pic>
      <p:sp>
        <p:nvSpPr>
          <p:cNvPr id="10" name="Google Shape;754;p50">
            <a:extLst>
              <a:ext uri="{FF2B5EF4-FFF2-40B4-BE49-F238E27FC236}">
                <a16:creationId xmlns:a16="http://schemas.microsoft.com/office/drawing/2014/main" id="{0512E129-62BA-4F03-BEFF-13463FE0AD4F}"/>
              </a:ext>
            </a:extLst>
          </p:cNvPr>
          <p:cNvSpPr txBox="1">
            <a:spLocks/>
          </p:cNvSpPr>
          <p:nvPr/>
        </p:nvSpPr>
        <p:spPr>
          <a:xfrm>
            <a:off x="656492" y="457200"/>
            <a:ext cx="7767508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 err="1">
                <a:solidFill>
                  <a:schemeClr val="tx1"/>
                </a:solidFill>
                <a:latin typeface="Krona One" panose="020B0604020202020204" charset="0"/>
              </a:rPr>
              <a:t>Cocomo</a:t>
            </a:r>
            <a:r>
              <a:rPr lang="en-US" sz="2400" dirty="0">
                <a:solidFill>
                  <a:schemeClr val="tx1"/>
                </a:solidFill>
                <a:latin typeface="Krona One" panose="020B0604020202020204" charset="0"/>
              </a:rPr>
              <a:t> Model</a:t>
            </a:r>
          </a:p>
        </p:txBody>
      </p:sp>
      <p:sp>
        <p:nvSpPr>
          <p:cNvPr id="11" name="Google Shape;630;p46">
            <a:extLst>
              <a:ext uri="{FF2B5EF4-FFF2-40B4-BE49-F238E27FC236}">
                <a16:creationId xmlns:a16="http://schemas.microsoft.com/office/drawing/2014/main" id="{7054F7D7-9EDA-444E-AB6F-EAC05E81B1AF}"/>
              </a:ext>
            </a:extLst>
          </p:cNvPr>
          <p:cNvSpPr txBox="1">
            <a:spLocks/>
          </p:cNvSpPr>
          <p:nvPr/>
        </p:nvSpPr>
        <p:spPr>
          <a:xfrm>
            <a:off x="929250" y="987737"/>
            <a:ext cx="7221992" cy="124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285750" indent="-285750" algn="just"/>
            <a:r>
              <a:rPr lang="en-US" sz="1600" dirty="0">
                <a:latin typeface="Krona One" panose="020B0604020202020204" charset="0"/>
              </a:rPr>
              <a:t>Semi Detached </a:t>
            </a:r>
            <a:r>
              <a:rPr lang="en-US" sz="1600" dirty="0" err="1">
                <a:latin typeface="Krona One" panose="020B0604020202020204" charset="0"/>
              </a:rPr>
              <a:t>Cocomo</a:t>
            </a:r>
            <a:r>
              <a:rPr lang="en-US" sz="1600" dirty="0">
                <a:latin typeface="Krona One" panose="020B0604020202020204" charset="0"/>
              </a:rPr>
              <a:t> Model</a:t>
            </a:r>
          </a:p>
          <a:p>
            <a:pPr marL="285750" indent="-285750" algn="just"/>
            <a:r>
              <a:rPr lang="en-US" sz="1600" dirty="0">
                <a:latin typeface="Krona One" panose="020B0604020202020204" charset="0"/>
              </a:rPr>
              <a:t>Moderate complexity related to AR, AI integration and gamification</a:t>
            </a:r>
          </a:p>
          <a:p>
            <a:pPr marL="285750" indent="-285750" algn="just"/>
            <a:r>
              <a:rPr lang="en-US" sz="1600" dirty="0">
                <a:latin typeface="Krona One" panose="020B0604020202020204" charset="0"/>
              </a:rPr>
              <a:t>Has 4 highly experienced lead members while the other team members are less experienced.</a:t>
            </a:r>
          </a:p>
          <a:p>
            <a:pPr marL="285750" indent="-285750" algn="just"/>
            <a:r>
              <a:rPr lang="en-US" sz="1600" dirty="0">
                <a:latin typeface="Krona One" panose="020B0604020202020204" charset="0"/>
              </a:rPr>
              <a:t>Line of Code (KLOC) is 50</a:t>
            </a:r>
          </a:p>
          <a:p>
            <a:pPr marL="285750" indent="-285750" algn="just"/>
            <a:endParaRPr lang="en-US" sz="1600" dirty="0">
              <a:latin typeface="Krona One" panose="020B0604020202020204" charset="0"/>
            </a:endParaRPr>
          </a:p>
        </p:txBody>
      </p:sp>
      <p:sp>
        <p:nvSpPr>
          <p:cNvPr id="12" name="Google Shape;755;p50">
            <a:extLst>
              <a:ext uri="{FF2B5EF4-FFF2-40B4-BE49-F238E27FC236}">
                <a16:creationId xmlns:a16="http://schemas.microsoft.com/office/drawing/2014/main" id="{709D8546-9BB8-44E9-AE28-B6190148A8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6921" y="2905350"/>
            <a:ext cx="2810896" cy="3848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Effort (Person-Month)</a:t>
            </a:r>
            <a:endParaRPr sz="1400" dirty="0"/>
          </a:p>
        </p:txBody>
      </p:sp>
      <p:sp>
        <p:nvSpPr>
          <p:cNvPr id="13" name="Google Shape;761;p50">
            <a:extLst>
              <a:ext uri="{FF2B5EF4-FFF2-40B4-BE49-F238E27FC236}">
                <a16:creationId xmlns:a16="http://schemas.microsoft.com/office/drawing/2014/main" id="{8AB885A2-3802-4117-A166-DE130C0DA7E2}"/>
              </a:ext>
            </a:extLst>
          </p:cNvPr>
          <p:cNvSpPr txBox="1">
            <a:spLocks/>
          </p:cNvSpPr>
          <p:nvPr/>
        </p:nvSpPr>
        <p:spPr>
          <a:xfrm>
            <a:off x="890954" y="3165231"/>
            <a:ext cx="3086296" cy="5513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Krona One" panose="020B0604020202020204" charset="0"/>
              </a:rPr>
              <a:t>189.3 Person-Month</a:t>
            </a:r>
          </a:p>
        </p:txBody>
      </p:sp>
      <p:sp>
        <p:nvSpPr>
          <p:cNvPr id="14" name="Google Shape;755;p50">
            <a:extLst>
              <a:ext uri="{FF2B5EF4-FFF2-40B4-BE49-F238E27FC236}">
                <a16:creationId xmlns:a16="http://schemas.microsoft.com/office/drawing/2014/main" id="{4ED969ED-AE43-43B2-ACF8-2BB7F2D93EC5}"/>
              </a:ext>
            </a:extLst>
          </p:cNvPr>
          <p:cNvSpPr txBox="1">
            <a:spLocks/>
          </p:cNvSpPr>
          <p:nvPr/>
        </p:nvSpPr>
        <p:spPr>
          <a:xfrm>
            <a:off x="5058216" y="2744499"/>
            <a:ext cx="2242960" cy="599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Krona One"/>
              <a:buNone/>
              <a:defRPr sz="24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1400" dirty="0"/>
              <a:t>Development Time (Months)</a:t>
            </a:r>
          </a:p>
        </p:txBody>
      </p:sp>
      <p:sp>
        <p:nvSpPr>
          <p:cNvPr id="15" name="Google Shape;761;p50">
            <a:extLst>
              <a:ext uri="{FF2B5EF4-FFF2-40B4-BE49-F238E27FC236}">
                <a16:creationId xmlns:a16="http://schemas.microsoft.com/office/drawing/2014/main" id="{0975980D-D0DC-4027-8490-90A8AF4B6381}"/>
              </a:ext>
            </a:extLst>
          </p:cNvPr>
          <p:cNvSpPr txBox="1">
            <a:spLocks/>
          </p:cNvSpPr>
          <p:nvPr/>
        </p:nvSpPr>
        <p:spPr>
          <a:xfrm>
            <a:off x="4595443" y="3259015"/>
            <a:ext cx="3086296" cy="5513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Krona One" panose="020B0604020202020204" charset="0"/>
              </a:rPr>
              <a:t>9 Months</a:t>
            </a:r>
          </a:p>
        </p:txBody>
      </p:sp>
      <p:sp>
        <p:nvSpPr>
          <p:cNvPr id="16" name="Google Shape;755;p50">
            <a:extLst>
              <a:ext uri="{FF2B5EF4-FFF2-40B4-BE49-F238E27FC236}">
                <a16:creationId xmlns:a16="http://schemas.microsoft.com/office/drawing/2014/main" id="{2A6EDC80-D729-4A34-84CF-4F0E004A10A0}"/>
              </a:ext>
            </a:extLst>
          </p:cNvPr>
          <p:cNvSpPr txBox="1">
            <a:spLocks/>
          </p:cNvSpPr>
          <p:nvPr/>
        </p:nvSpPr>
        <p:spPr>
          <a:xfrm>
            <a:off x="3396253" y="3692160"/>
            <a:ext cx="2242960" cy="442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Krona One"/>
              <a:buNone/>
              <a:defRPr sz="24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1400" dirty="0"/>
              <a:t>Team Size</a:t>
            </a:r>
          </a:p>
        </p:txBody>
      </p:sp>
      <p:sp>
        <p:nvSpPr>
          <p:cNvPr id="17" name="Google Shape;761;p50">
            <a:extLst>
              <a:ext uri="{FF2B5EF4-FFF2-40B4-BE49-F238E27FC236}">
                <a16:creationId xmlns:a16="http://schemas.microsoft.com/office/drawing/2014/main" id="{FBE10DA2-3897-4E4B-85C4-5B3BB44AC367}"/>
              </a:ext>
            </a:extLst>
          </p:cNvPr>
          <p:cNvSpPr txBox="1">
            <a:spLocks/>
          </p:cNvSpPr>
          <p:nvPr/>
        </p:nvSpPr>
        <p:spPr>
          <a:xfrm>
            <a:off x="2974585" y="4038148"/>
            <a:ext cx="3086296" cy="5513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Krona One" panose="020B0604020202020204" charset="0"/>
              </a:rPr>
              <a:t>21 Persons</a:t>
            </a:r>
          </a:p>
        </p:txBody>
      </p:sp>
    </p:spTree>
    <p:extLst>
      <p:ext uri="{BB962C8B-B14F-4D97-AF65-F5344CB8AC3E}">
        <p14:creationId xmlns:p14="http://schemas.microsoft.com/office/powerpoint/2010/main" val="3564755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Google Shape;557;p43"/>
          <p:cNvGrpSpPr/>
          <p:nvPr/>
        </p:nvGrpSpPr>
        <p:grpSpPr>
          <a:xfrm>
            <a:off x="2749950" y="2865921"/>
            <a:ext cx="1781237" cy="1292047"/>
            <a:chOff x="2778895" y="849596"/>
            <a:chExt cx="3586200" cy="2944800"/>
          </a:xfrm>
        </p:grpSpPr>
        <p:sp>
          <p:nvSpPr>
            <p:cNvPr id="558" name="Google Shape;558;p43"/>
            <p:cNvSpPr/>
            <p:nvPr/>
          </p:nvSpPr>
          <p:spPr>
            <a:xfrm rot="-2132583">
              <a:off x="2711556" y="1841568"/>
              <a:ext cx="3720878" cy="960856"/>
            </a:xfrm>
            <a:prstGeom prst="donut">
              <a:avLst>
                <a:gd name="adj" fmla="val 2939"/>
              </a:avLst>
            </a:prstGeom>
            <a:gradFill>
              <a:gsLst>
                <a:gs pos="0">
                  <a:schemeClr val="accent2"/>
                </a:gs>
                <a:gs pos="40000">
                  <a:schemeClr val="accent1"/>
                </a:gs>
                <a:gs pos="70000">
                  <a:srgbClr val="7BA29E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5747159" y="1117131"/>
              <a:ext cx="144300" cy="1443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43"/>
          <p:cNvGrpSpPr/>
          <p:nvPr/>
        </p:nvGrpSpPr>
        <p:grpSpPr>
          <a:xfrm rot="10800000" flipH="1">
            <a:off x="4941766" y="2865921"/>
            <a:ext cx="1781237" cy="1292047"/>
            <a:chOff x="2778895" y="849596"/>
            <a:chExt cx="3586200" cy="2944800"/>
          </a:xfrm>
        </p:grpSpPr>
        <p:sp>
          <p:nvSpPr>
            <p:cNvPr id="561" name="Google Shape;561;p43"/>
            <p:cNvSpPr/>
            <p:nvPr/>
          </p:nvSpPr>
          <p:spPr>
            <a:xfrm rot="-2132583">
              <a:off x="2711556" y="1841568"/>
              <a:ext cx="3720878" cy="960856"/>
            </a:xfrm>
            <a:prstGeom prst="donut">
              <a:avLst>
                <a:gd name="adj" fmla="val 2939"/>
              </a:avLst>
            </a:prstGeom>
            <a:gradFill>
              <a:gsLst>
                <a:gs pos="0">
                  <a:schemeClr val="accent2"/>
                </a:gs>
                <a:gs pos="40000">
                  <a:schemeClr val="accent1"/>
                </a:gs>
                <a:gs pos="70000">
                  <a:srgbClr val="7BA29E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5747159" y="1117131"/>
              <a:ext cx="144300" cy="1443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43"/>
          <p:cNvGrpSpPr/>
          <p:nvPr/>
        </p:nvGrpSpPr>
        <p:grpSpPr>
          <a:xfrm rot="10800000" flipH="1">
            <a:off x="925283" y="2845271"/>
            <a:ext cx="1781237" cy="1292047"/>
            <a:chOff x="2778895" y="849596"/>
            <a:chExt cx="3586200" cy="2944800"/>
          </a:xfrm>
        </p:grpSpPr>
        <p:sp>
          <p:nvSpPr>
            <p:cNvPr id="564" name="Google Shape;564;p43"/>
            <p:cNvSpPr/>
            <p:nvPr/>
          </p:nvSpPr>
          <p:spPr>
            <a:xfrm rot="-2132583">
              <a:off x="2711556" y="1841568"/>
              <a:ext cx="3720878" cy="960856"/>
            </a:xfrm>
            <a:prstGeom prst="donut">
              <a:avLst>
                <a:gd name="adj" fmla="val 2939"/>
              </a:avLst>
            </a:prstGeom>
            <a:gradFill>
              <a:gsLst>
                <a:gs pos="0">
                  <a:schemeClr val="accent2"/>
                </a:gs>
                <a:gs pos="40000">
                  <a:schemeClr val="accent1"/>
                </a:gs>
                <a:gs pos="70000">
                  <a:srgbClr val="7BA29E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5747159" y="1117131"/>
              <a:ext cx="144300" cy="1443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" name="Google Shape;568;p43"/>
          <p:cNvSpPr txBox="1">
            <a:spLocks noGrp="1"/>
          </p:cNvSpPr>
          <p:nvPr>
            <p:ph type="title" idx="4"/>
          </p:nvPr>
        </p:nvSpPr>
        <p:spPr>
          <a:xfrm>
            <a:off x="738000" y="2300292"/>
            <a:ext cx="7668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574" name="Google Shape;574;p43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20XX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75" name="Google Shape;575;p43"/>
          <p:cNvSpPr/>
          <p:nvPr/>
        </p:nvSpPr>
        <p:spPr>
          <a:xfrm>
            <a:off x="355825" y="227100"/>
            <a:ext cx="315300" cy="3153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>
            <a:hlinkClick r:id="" action="ppaction://hlinkshowjump?jump=nextslide"/>
          </p:cNvPr>
          <p:cNvSpPr/>
          <p:nvPr/>
        </p:nvSpPr>
        <p:spPr>
          <a:xfrm>
            <a:off x="8690101" y="4628828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>
            <a:hlinkClick r:id="" action="ppaction://hlinkshowjump?jump=previousslide"/>
          </p:cNvPr>
          <p:cNvSpPr/>
          <p:nvPr/>
        </p:nvSpPr>
        <p:spPr>
          <a:xfrm rot="10800000">
            <a:off x="195330" y="4628828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560;p43">
            <a:extLst>
              <a:ext uri="{FF2B5EF4-FFF2-40B4-BE49-F238E27FC236}">
                <a16:creationId xmlns:a16="http://schemas.microsoft.com/office/drawing/2014/main" id="{12772E90-9984-2F17-74B4-8502801B00B0}"/>
              </a:ext>
            </a:extLst>
          </p:cNvPr>
          <p:cNvGrpSpPr/>
          <p:nvPr/>
        </p:nvGrpSpPr>
        <p:grpSpPr>
          <a:xfrm rot="10800000" flipH="1">
            <a:off x="6812269" y="2841294"/>
            <a:ext cx="1781237" cy="1292047"/>
            <a:chOff x="2778895" y="849596"/>
            <a:chExt cx="3586200" cy="2944800"/>
          </a:xfrm>
        </p:grpSpPr>
        <p:sp>
          <p:nvSpPr>
            <p:cNvPr id="6" name="Google Shape;561;p43">
              <a:extLst>
                <a:ext uri="{FF2B5EF4-FFF2-40B4-BE49-F238E27FC236}">
                  <a16:creationId xmlns:a16="http://schemas.microsoft.com/office/drawing/2014/main" id="{ECADF5D0-A4D7-B0C2-6A06-C5590E1CDD6C}"/>
                </a:ext>
              </a:extLst>
            </p:cNvPr>
            <p:cNvSpPr/>
            <p:nvPr/>
          </p:nvSpPr>
          <p:spPr>
            <a:xfrm rot="-2132583">
              <a:off x="2711556" y="1841568"/>
              <a:ext cx="3720878" cy="960856"/>
            </a:xfrm>
            <a:prstGeom prst="donut">
              <a:avLst>
                <a:gd name="adj" fmla="val 2939"/>
              </a:avLst>
            </a:prstGeom>
            <a:gradFill>
              <a:gsLst>
                <a:gs pos="0">
                  <a:schemeClr val="accent2"/>
                </a:gs>
                <a:gs pos="40000">
                  <a:schemeClr val="accent1"/>
                </a:gs>
                <a:gs pos="70000">
                  <a:srgbClr val="7BA29E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562;p43">
              <a:extLst>
                <a:ext uri="{FF2B5EF4-FFF2-40B4-BE49-F238E27FC236}">
                  <a16:creationId xmlns:a16="http://schemas.microsoft.com/office/drawing/2014/main" id="{3CA31507-752E-403F-A760-E651CD7CD146}"/>
                </a:ext>
              </a:extLst>
            </p:cNvPr>
            <p:cNvSpPr/>
            <p:nvPr/>
          </p:nvSpPr>
          <p:spPr>
            <a:xfrm>
              <a:off x="5747159" y="1117131"/>
              <a:ext cx="144300" cy="1443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May be an image of 1 person and lighting">
            <a:extLst>
              <a:ext uri="{FF2B5EF4-FFF2-40B4-BE49-F238E27FC236}">
                <a16:creationId xmlns:a16="http://schemas.microsoft.com/office/drawing/2014/main" id="{9E21062C-28C4-55F4-16DC-0F5C14CB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003" y="2987492"/>
            <a:ext cx="1048076" cy="10822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A735A3-0F04-C6B6-3D3B-8D068C83B92A}"/>
              </a:ext>
            </a:extLst>
          </p:cNvPr>
          <p:cNvSpPr txBox="1"/>
          <p:nvPr/>
        </p:nvSpPr>
        <p:spPr>
          <a:xfrm>
            <a:off x="2746071" y="4196006"/>
            <a:ext cx="1931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C000"/>
                </a:solidFill>
              </a:rPr>
              <a:t>Tasfia</a:t>
            </a:r>
            <a:r>
              <a:rPr lang="en-US" b="1" dirty="0">
                <a:solidFill>
                  <a:srgbClr val="FFC000"/>
                </a:solidFill>
              </a:rPr>
              <a:t> Tahsin Annita</a:t>
            </a:r>
          </a:p>
          <a:p>
            <a:pPr algn="ctr"/>
            <a:r>
              <a:rPr lang="en-US" b="1" dirty="0">
                <a:solidFill>
                  <a:srgbClr val="FFC000"/>
                </a:solidFill>
              </a:rPr>
              <a:t>2021-3-60-031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8940F0-4B52-744E-68E7-B57B19135A35}"/>
              </a:ext>
            </a:extLst>
          </p:cNvPr>
          <p:cNvSpPr txBox="1"/>
          <p:nvPr/>
        </p:nvSpPr>
        <p:spPr>
          <a:xfrm>
            <a:off x="858747" y="4175750"/>
            <a:ext cx="1914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C000"/>
                </a:solidFill>
              </a:rPr>
              <a:t>Rafsun</a:t>
            </a:r>
            <a:r>
              <a:rPr lang="en-US" b="1" dirty="0">
                <a:solidFill>
                  <a:srgbClr val="FFC000"/>
                </a:solidFill>
              </a:rPr>
              <a:t> Islam Taskin</a:t>
            </a:r>
          </a:p>
          <a:p>
            <a:pPr algn="ctr"/>
            <a:r>
              <a:rPr lang="en-US" b="1" dirty="0">
                <a:solidFill>
                  <a:srgbClr val="FFC000"/>
                </a:solidFill>
              </a:rPr>
              <a:t>2021-3-60-024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56CA88-53F4-06F9-2E87-4D4F17F5D8B3}"/>
              </a:ext>
            </a:extLst>
          </p:cNvPr>
          <p:cNvSpPr txBox="1"/>
          <p:nvPr/>
        </p:nvSpPr>
        <p:spPr>
          <a:xfrm>
            <a:off x="4927133" y="4249762"/>
            <a:ext cx="1858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B. M. </a:t>
            </a:r>
            <a:r>
              <a:rPr lang="en-US" b="1" dirty="0" err="1">
                <a:solidFill>
                  <a:srgbClr val="FFC000"/>
                </a:solidFill>
              </a:rPr>
              <a:t>Shahria</a:t>
            </a:r>
            <a:r>
              <a:rPr lang="en-US" b="1" dirty="0">
                <a:solidFill>
                  <a:srgbClr val="FFC000"/>
                </a:solidFill>
              </a:rPr>
              <a:t> Alam </a:t>
            </a:r>
          </a:p>
          <a:p>
            <a:pPr algn="ctr"/>
            <a:r>
              <a:rPr lang="en-US" b="1" dirty="0">
                <a:solidFill>
                  <a:srgbClr val="FFC000"/>
                </a:solidFill>
              </a:rPr>
              <a:t>2021-3-60-016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9490D8-0DC3-B5F0-0DA9-97D9A7337D23}"/>
              </a:ext>
            </a:extLst>
          </p:cNvPr>
          <p:cNvSpPr txBox="1"/>
          <p:nvPr/>
        </p:nvSpPr>
        <p:spPr>
          <a:xfrm>
            <a:off x="6856820" y="4196006"/>
            <a:ext cx="1797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A.B.M </a:t>
            </a:r>
            <a:r>
              <a:rPr lang="en-US" b="1" dirty="0" err="1">
                <a:solidFill>
                  <a:srgbClr val="FFC000"/>
                </a:solidFill>
              </a:rPr>
              <a:t>Ilman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Farabi</a:t>
            </a:r>
            <a:endParaRPr lang="en-US" b="1" dirty="0">
              <a:solidFill>
                <a:srgbClr val="FFC000"/>
              </a:solidFill>
            </a:endParaRPr>
          </a:p>
          <a:p>
            <a:pPr algn="ctr"/>
            <a:r>
              <a:rPr lang="en-US" b="1" dirty="0">
                <a:solidFill>
                  <a:srgbClr val="FFC000"/>
                </a:solidFill>
              </a:rPr>
              <a:t>2021-3-60-111</a:t>
            </a:r>
          </a:p>
        </p:txBody>
      </p:sp>
      <p:pic>
        <p:nvPicPr>
          <p:cNvPr id="2" name="Picture 1" descr="A person standing in front of a sign&#10;&#10;Description automatically generated">
            <a:extLst>
              <a:ext uri="{FF2B5EF4-FFF2-40B4-BE49-F238E27FC236}">
                <a16:creationId xmlns:a16="http://schemas.microsoft.com/office/drawing/2014/main" id="{DBCD2F6E-F904-7532-75CD-37A973FF0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857" y="2949748"/>
            <a:ext cx="1050088" cy="10533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 descr="A person wearing glasses and a scarf standing in a alley&#10;&#10;Description automatically generated">
            <a:extLst>
              <a:ext uri="{FF2B5EF4-FFF2-40B4-BE49-F238E27FC236}">
                <a16:creationId xmlns:a16="http://schemas.microsoft.com/office/drawing/2014/main" id="{EE4FA0D7-08CB-C92B-C424-6CD5E68B9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473" y="369423"/>
            <a:ext cx="2500227" cy="187517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Picture 7" descr="A person standing under colorful umbrellas&#10;&#10;Description automatically generated">
            <a:extLst>
              <a:ext uri="{FF2B5EF4-FFF2-40B4-BE49-F238E27FC236}">
                <a16:creationId xmlns:a16="http://schemas.microsoft.com/office/drawing/2014/main" id="{1BEABDA6-1462-95C1-DC9B-8C535C052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2196" y="2981659"/>
            <a:ext cx="1048076" cy="10533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person in a yellow shirt&#10;&#10;Description automatically generated">
            <a:extLst>
              <a:ext uri="{FF2B5EF4-FFF2-40B4-BE49-F238E27FC236}">
                <a16:creationId xmlns:a16="http://schemas.microsoft.com/office/drawing/2014/main" id="{CD76930B-DA8A-DDC8-F26F-682CD2187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555" y="2874880"/>
            <a:ext cx="1212700" cy="11315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BCA273-AF0F-C698-7D6F-99AA5B1E629E}"/>
              </a:ext>
            </a:extLst>
          </p:cNvPr>
          <p:cNvSpPr txBox="1"/>
          <p:nvPr/>
        </p:nvSpPr>
        <p:spPr>
          <a:xfrm>
            <a:off x="3764925" y="385938"/>
            <a:ext cx="50642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Deepak Chandra Roy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Adjunct Faculty</a:t>
            </a:r>
          </a:p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East West University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Deputy Manager (ICT Development)</a:t>
            </a:r>
          </a:p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Dhaka Power Distribution Company Ltd. (DPDC)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0"/>
          <p:cNvSpPr txBox="1">
            <a:spLocks noGrp="1"/>
          </p:cNvSpPr>
          <p:nvPr>
            <p:ph type="title" idx="9"/>
          </p:nvPr>
        </p:nvSpPr>
        <p:spPr>
          <a:xfrm>
            <a:off x="656492" y="457200"/>
            <a:ext cx="7767508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Income Statement</a:t>
            </a:r>
            <a:endParaRPr dirty="0"/>
          </a:p>
        </p:txBody>
      </p:sp>
      <p:sp>
        <p:nvSpPr>
          <p:cNvPr id="755" name="Google Shape;755;p50"/>
          <p:cNvSpPr txBox="1">
            <a:spLocks noGrp="1"/>
          </p:cNvSpPr>
          <p:nvPr>
            <p:ph type="title"/>
          </p:nvPr>
        </p:nvSpPr>
        <p:spPr>
          <a:xfrm>
            <a:off x="1045463" y="1498324"/>
            <a:ext cx="2810896" cy="3848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Gross Profit</a:t>
            </a:r>
            <a:endParaRPr sz="1400" dirty="0"/>
          </a:p>
        </p:txBody>
      </p:sp>
      <p:sp>
        <p:nvSpPr>
          <p:cNvPr id="757" name="Google Shape;757;p50"/>
          <p:cNvSpPr txBox="1">
            <a:spLocks noGrp="1"/>
          </p:cNvSpPr>
          <p:nvPr>
            <p:ph type="title" idx="2"/>
          </p:nvPr>
        </p:nvSpPr>
        <p:spPr>
          <a:xfrm>
            <a:off x="5202120" y="1498324"/>
            <a:ext cx="3113563" cy="3765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Total Operating Expense</a:t>
            </a:r>
            <a:endParaRPr sz="1400" dirty="0"/>
          </a:p>
        </p:txBody>
      </p:sp>
      <p:sp>
        <p:nvSpPr>
          <p:cNvPr id="759" name="Google Shape;759;p50"/>
          <p:cNvSpPr txBox="1">
            <a:spLocks noGrp="1"/>
          </p:cNvSpPr>
          <p:nvPr>
            <p:ph type="title" idx="4"/>
          </p:nvPr>
        </p:nvSpPr>
        <p:spPr>
          <a:xfrm>
            <a:off x="1437715" y="2928453"/>
            <a:ext cx="2026390" cy="3765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Net Profit</a:t>
            </a:r>
            <a:endParaRPr sz="1400" dirty="0"/>
          </a:p>
        </p:txBody>
      </p:sp>
      <p:sp>
        <p:nvSpPr>
          <p:cNvPr id="761" name="Google Shape;761;p50"/>
          <p:cNvSpPr txBox="1">
            <a:spLocks noGrp="1"/>
          </p:cNvSpPr>
          <p:nvPr>
            <p:ph type="title" idx="6"/>
          </p:nvPr>
        </p:nvSpPr>
        <p:spPr>
          <a:xfrm>
            <a:off x="1045462" y="1879024"/>
            <a:ext cx="2810893" cy="376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>
                    <a:lumMod val="75000"/>
                  </a:schemeClr>
                </a:solidFill>
              </a:rPr>
              <a:t>13 Million BDT</a:t>
            </a:r>
            <a:endParaRPr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62" name="Google Shape;762;p50"/>
          <p:cNvSpPr txBox="1">
            <a:spLocks noGrp="1"/>
          </p:cNvSpPr>
          <p:nvPr>
            <p:ph type="title" idx="7"/>
          </p:nvPr>
        </p:nvSpPr>
        <p:spPr>
          <a:xfrm>
            <a:off x="4938112" y="1893245"/>
            <a:ext cx="3641571" cy="3848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>
                    <a:lumMod val="75000"/>
                  </a:schemeClr>
                </a:solidFill>
              </a:rPr>
              <a:t>7.455 Million BDT</a:t>
            </a:r>
            <a:endParaRPr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63" name="Google Shape;763;p50"/>
          <p:cNvSpPr txBox="1">
            <a:spLocks noGrp="1"/>
          </p:cNvSpPr>
          <p:nvPr>
            <p:ph type="title" idx="8"/>
          </p:nvPr>
        </p:nvSpPr>
        <p:spPr>
          <a:xfrm>
            <a:off x="1266891" y="3305039"/>
            <a:ext cx="2371344" cy="3848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1.38 Million BDT</a:t>
            </a:r>
          </a:p>
        </p:txBody>
      </p:sp>
      <p:sp>
        <p:nvSpPr>
          <p:cNvPr id="764" name="Google Shape;764;p50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20XX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65" name="Google Shape;765;p50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50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50"/>
          <p:cNvSpPr/>
          <p:nvPr/>
        </p:nvSpPr>
        <p:spPr>
          <a:xfrm>
            <a:off x="374425" y="243175"/>
            <a:ext cx="278100" cy="27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759;p50">
            <a:extLst>
              <a:ext uri="{FF2B5EF4-FFF2-40B4-BE49-F238E27FC236}">
                <a16:creationId xmlns:a16="http://schemas.microsoft.com/office/drawing/2014/main" id="{EED5E408-F1DA-1A3A-76E2-260315A2C7D6}"/>
              </a:ext>
            </a:extLst>
          </p:cNvPr>
          <p:cNvSpPr txBox="1">
            <a:spLocks/>
          </p:cNvSpPr>
          <p:nvPr/>
        </p:nvSpPr>
        <p:spPr>
          <a:xfrm>
            <a:off x="5745706" y="2931562"/>
            <a:ext cx="2026390" cy="376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400" dirty="0"/>
              <a:t>Revenue</a:t>
            </a:r>
          </a:p>
        </p:txBody>
      </p:sp>
      <p:sp>
        <p:nvSpPr>
          <p:cNvPr id="9" name="Google Shape;763;p50">
            <a:extLst>
              <a:ext uri="{FF2B5EF4-FFF2-40B4-BE49-F238E27FC236}">
                <a16:creationId xmlns:a16="http://schemas.microsoft.com/office/drawing/2014/main" id="{738F5E39-FEF4-B0CB-AAB9-BA5A7B88290D}"/>
              </a:ext>
            </a:extLst>
          </p:cNvPr>
          <p:cNvSpPr txBox="1">
            <a:spLocks/>
          </p:cNvSpPr>
          <p:nvPr/>
        </p:nvSpPr>
        <p:spPr>
          <a:xfrm>
            <a:off x="5660292" y="3300925"/>
            <a:ext cx="2197213" cy="38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rona One"/>
              <a:buNone/>
              <a:defRPr sz="2600" b="0" i="1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14 Million BDT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B6A5434-88E8-4525-B2E0-AE7890E89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624186"/>
              </p:ext>
            </p:extLst>
          </p:nvPr>
        </p:nvGraphicFramePr>
        <p:xfrm>
          <a:off x="720000" y="5292568"/>
          <a:ext cx="7755786" cy="4498691"/>
        </p:xfrm>
        <a:graphic>
          <a:graphicData uri="http://schemas.openxmlformats.org/drawingml/2006/table">
            <a:tbl>
              <a:tblPr firstRow="1" firstCol="1" bandRow="1">
                <a:tableStyleId>{306799F8-075E-4A3A-A7F6-7FBC6576F1A4}</a:tableStyleId>
              </a:tblPr>
              <a:tblGrid>
                <a:gridCol w="3877893">
                  <a:extLst>
                    <a:ext uri="{9D8B030D-6E8A-4147-A177-3AD203B41FA5}">
                      <a16:colId xmlns:a16="http://schemas.microsoft.com/office/drawing/2014/main" val="971741136"/>
                    </a:ext>
                  </a:extLst>
                </a:gridCol>
                <a:gridCol w="3877893">
                  <a:extLst>
                    <a:ext uri="{9D8B030D-6E8A-4147-A177-3AD203B41FA5}">
                      <a16:colId xmlns:a16="http://schemas.microsoft.com/office/drawing/2014/main" val="2221737132"/>
                    </a:ext>
                  </a:extLst>
                </a:gridCol>
              </a:tblGrid>
              <a:tr h="138887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Next Gen Shopping</a:t>
                      </a:r>
                      <a:endParaRPr lang="en-US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47529"/>
                  </a:ext>
                </a:extLst>
              </a:tr>
              <a:tr h="138887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Income Statement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313750"/>
                  </a:ext>
                </a:extLst>
              </a:tr>
              <a:tr h="138887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For the Year Ending 31</a:t>
                      </a:r>
                      <a:r>
                        <a:rPr lang="en-US" sz="900" kern="100" baseline="30000" dirty="0">
                          <a:effectLst/>
                        </a:rPr>
                        <a:t>st</a:t>
                      </a:r>
                      <a:r>
                        <a:rPr lang="en-US" sz="900" kern="100" dirty="0">
                          <a:effectLst/>
                        </a:rPr>
                        <a:t> December 2025</a:t>
                      </a:r>
                      <a:endParaRPr lang="en-US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436920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3381719826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Total Revenue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14,000,000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858309772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Cost of Goods Sold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</a:rPr>
                        <a:t>1,000,000</a:t>
                      </a:r>
                      <a:endParaRPr lang="en-US" sz="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556800802"/>
                  </a:ext>
                </a:extLst>
              </a:tr>
              <a:tr h="1388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b="1" kern="100" dirty="0">
                          <a:effectLst/>
                        </a:rPr>
                        <a:t>Gross Profit</a:t>
                      </a:r>
                      <a:endParaRPr lang="en-US" sz="8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b="1" kern="100" dirty="0">
                          <a:effectLst/>
                        </a:rPr>
                        <a:t>13,000,000</a:t>
                      </a:r>
                      <a:endParaRPr lang="en-US" sz="8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4159966216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3027634896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Operating Expenses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2328958922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Payroll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7,455,000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3722255081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Development Tools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200,000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1078689589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Software Licenses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150,000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2915927560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Third Party APIs and Integrations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70,000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2661882468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Cloud Service/ Hosting Fees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30,000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548029776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Servers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120,000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1781742857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Workstations/ Computers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80,000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4007259945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Networking Equipment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30,000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2338350477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Accessories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20,000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46134929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Online Advertisement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70,000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1199941301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</a:rPr>
                        <a:t>Offline Promotions</a:t>
                      </a:r>
                      <a:endParaRPr lang="en-US" sz="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30,000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1772738446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Branding and Design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20,000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1753711932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Events/ Workshops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30,000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1461724544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</a:rPr>
                        <a:t>Miscellaneous Expenses</a:t>
                      </a:r>
                      <a:endParaRPr lang="en-US" sz="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20,000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2792215586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1970698738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415415" algn="ctr"/>
                        </a:tabLst>
                      </a:pPr>
                      <a:r>
                        <a:rPr lang="en-US" sz="700" kern="100">
                          <a:effectLst/>
                        </a:rPr>
                        <a:t>Contingency Reserve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1,000,000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2897469059"/>
                  </a:ext>
                </a:extLst>
              </a:tr>
              <a:tr h="1388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b="1" kern="100" dirty="0">
                          <a:effectLst/>
                        </a:rPr>
                        <a:t>Total Other Costs	</a:t>
                      </a:r>
                      <a:endParaRPr lang="en-US" sz="8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>
                    <a:solidFill>
                      <a:schemeClr val="accent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b="1" kern="100" dirty="0">
                          <a:effectLst/>
                        </a:rPr>
                        <a:t>9,325,000</a:t>
                      </a:r>
                      <a:endParaRPr lang="en-US" sz="8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>
                    <a:solidFill>
                      <a:schemeClr val="accent1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07961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3114200727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Interest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1,000,000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4071525988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Tax (15%)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401,250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2952783089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</a:rPr>
                        <a:t> </a:t>
                      </a:r>
                      <a:endParaRPr lang="en-US" sz="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</a:rPr>
                        <a:t> </a:t>
                      </a:r>
                      <a:endParaRPr lang="en-US" sz="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119926026"/>
                  </a:ext>
                </a:extLst>
              </a:tr>
              <a:tr h="4244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Net Profit</a:t>
                      </a:r>
                      <a:endParaRPr lang="en-US" sz="11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1373750</a:t>
                      </a:r>
                      <a:endParaRPr lang="en-US" sz="11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8042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0"/>
          <p:cNvSpPr txBox="1">
            <a:spLocks noGrp="1"/>
          </p:cNvSpPr>
          <p:nvPr>
            <p:ph type="title" idx="9"/>
          </p:nvPr>
        </p:nvSpPr>
        <p:spPr>
          <a:xfrm>
            <a:off x="720000" y="2879"/>
            <a:ext cx="7704000" cy="640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 Costing</a:t>
            </a:r>
            <a:endParaRPr dirty="0"/>
          </a:p>
        </p:txBody>
      </p:sp>
      <p:sp>
        <p:nvSpPr>
          <p:cNvPr id="764" name="Google Shape;764;p50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20XX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65" name="Google Shape;765;p50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50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50"/>
          <p:cNvSpPr/>
          <p:nvPr/>
        </p:nvSpPr>
        <p:spPr>
          <a:xfrm>
            <a:off x="374425" y="129000"/>
            <a:ext cx="278100" cy="27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21FEFD5-A02A-84BB-95AC-5630F0E06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61663"/>
              </p:ext>
            </p:extLst>
          </p:nvPr>
        </p:nvGraphicFramePr>
        <p:xfrm>
          <a:off x="719999" y="521275"/>
          <a:ext cx="7755786" cy="4498691"/>
        </p:xfrm>
        <a:graphic>
          <a:graphicData uri="http://schemas.openxmlformats.org/drawingml/2006/table">
            <a:tbl>
              <a:tblPr firstRow="1" firstCol="1" bandRow="1">
                <a:tableStyleId>{306799F8-075E-4A3A-A7F6-7FBC6576F1A4}</a:tableStyleId>
              </a:tblPr>
              <a:tblGrid>
                <a:gridCol w="3877893">
                  <a:extLst>
                    <a:ext uri="{9D8B030D-6E8A-4147-A177-3AD203B41FA5}">
                      <a16:colId xmlns:a16="http://schemas.microsoft.com/office/drawing/2014/main" val="971741136"/>
                    </a:ext>
                  </a:extLst>
                </a:gridCol>
                <a:gridCol w="3877893">
                  <a:extLst>
                    <a:ext uri="{9D8B030D-6E8A-4147-A177-3AD203B41FA5}">
                      <a16:colId xmlns:a16="http://schemas.microsoft.com/office/drawing/2014/main" val="2221737132"/>
                    </a:ext>
                  </a:extLst>
                </a:gridCol>
              </a:tblGrid>
              <a:tr h="138887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Next Gen Shopping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47529"/>
                  </a:ext>
                </a:extLst>
              </a:tr>
              <a:tr h="138887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Income Statement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313750"/>
                  </a:ext>
                </a:extLst>
              </a:tr>
              <a:tr h="138887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For the Year Ending 31</a:t>
                      </a:r>
                      <a:r>
                        <a:rPr lang="en-US" sz="900" kern="100" baseline="30000" dirty="0">
                          <a:effectLst/>
                        </a:rPr>
                        <a:t>st</a:t>
                      </a:r>
                      <a:r>
                        <a:rPr lang="en-US" sz="900" kern="100" dirty="0">
                          <a:effectLst/>
                        </a:rPr>
                        <a:t> December 2025</a:t>
                      </a:r>
                      <a:endParaRPr lang="en-US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436920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3381719826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Total Revenue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14,000,000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858309772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Cost of Goods Sold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</a:rPr>
                        <a:t>1,000,000</a:t>
                      </a:r>
                      <a:endParaRPr lang="en-US" sz="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556800802"/>
                  </a:ext>
                </a:extLst>
              </a:tr>
              <a:tr h="1388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b="1" kern="100" dirty="0">
                          <a:effectLst/>
                        </a:rPr>
                        <a:t>Gross Profit</a:t>
                      </a:r>
                      <a:endParaRPr lang="en-US" sz="8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b="1" kern="100" dirty="0">
                          <a:effectLst/>
                        </a:rPr>
                        <a:t>13,000,000</a:t>
                      </a:r>
                      <a:endParaRPr lang="en-US" sz="8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4159966216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3027634896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Operating Expenses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2328958922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Payroll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7,455,000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3722255081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Development Tools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200,000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1078689589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Software Licenses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150,000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2915927560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Third Party APIs and Integrations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70,000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2661882468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Cloud Service/ Hosting Fees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30,000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548029776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Servers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120,000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1781742857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Workstations/ Computers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80,000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4007259945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Networking Equipment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30,000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2338350477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Accessories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20,000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46134929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Online Advertisement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70,000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1199941301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</a:rPr>
                        <a:t>Offline Promotions</a:t>
                      </a:r>
                      <a:endParaRPr lang="en-US" sz="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30,000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1772738446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Branding and Design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20,000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1753711932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Events/ Workshops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30,000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1461724544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</a:rPr>
                        <a:t>Miscellaneous Expenses</a:t>
                      </a:r>
                      <a:endParaRPr lang="en-US" sz="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20,000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2792215586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1970698738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415415" algn="ctr"/>
                        </a:tabLst>
                      </a:pPr>
                      <a:r>
                        <a:rPr lang="en-US" sz="700" kern="100">
                          <a:effectLst/>
                        </a:rPr>
                        <a:t>Contingency Reserve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1,000,000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2897469059"/>
                  </a:ext>
                </a:extLst>
              </a:tr>
              <a:tr h="1388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b="1" kern="100" dirty="0">
                          <a:effectLst/>
                        </a:rPr>
                        <a:t>Total Other Costs	</a:t>
                      </a:r>
                      <a:endParaRPr lang="en-US" sz="8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>
                    <a:solidFill>
                      <a:schemeClr val="accent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b="1" kern="100" dirty="0">
                          <a:effectLst/>
                        </a:rPr>
                        <a:t>9,325,000</a:t>
                      </a:r>
                      <a:endParaRPr lang="en-US" sz="8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>
                    <a:solidFill>
                      <a:schemeClr val="accent1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07961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3114200727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Interest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1,000,000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4071525988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Tax (15%)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401,250</a:t>
                      </a:r>
                      <a:endParaRPr lang="en-US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2952783089"/>
                  </a:ext>
                </a:extLst>
              </a:tr>
              <a:tr h="13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</a:rPr>
                        <a:t> </a:t>
                      </a:r>
                      <a:endParaRPr lang="en-US" sz="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</a:rPr>
                        <a:t> </a:t>
                      </a:r>
                      <a:endParaRPr lang="en-US" sz="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/>
                </a:tc>
                <a:extLst>
                  <a:ext uri="{0D108BD9-81ED-4DB2-BD59-A6C34878D82A}">
                    <a16:rowId xmlns:a16="http://schemas.microsoft.com/office/drawing/2014/main" val="119926026"/>
                  </a:ext>
                </a:extLst>
              </a:tr>
              <a:tr h="4244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Net Profit</a:t>
                      </a:r>
                      <a:endParaRPr lang="en-US" sz="11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1373750</a:t>
                      </a:r>
                      <a:endParaRPr lang="en-US" sz="11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04" marR="40304" marT="0" marB="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80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60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46"/>
          <p:cNvPicPr preferRelativeResize="0"/>
          <p:nvPr/>
        </p:nvPicPr>
        <p:blipFill rotWithShape="1">
          <a:blip r:embed="rId3">
            <a:alphaModFix amt="62000"/>
          </a:blip>
          <a:srcRect t="19" b="19"/>
          <a:stretch/>
        </p:blipFill>
        <p:spPr>
          <a:xfrm rot="-1921174">
            <a:off x="4536400" y="1983549"/>
            <a:ext cx="3145025" cy="31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6"/>
          <p:cNvPicPr preferRelativeResize="0"/>
          <p:nvPr/>
        </p:nvPicPr>
        <p:blipFill rotWithShape="1">
          <a:blip r:embed="rId4">
            <a:alphaModFix amt="68000"/>
          </a:blip>
          <a:srcRect t="2606" b="2606"/>
          <a:stretch/>
        </p:blipFill>
        <p:spPr>
          <a:xfrm rot="-1921173">
            <a:off x="5297000" y="275250"/>
            <a:ext cx="3145024" cy="3112177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6"/>
          <p:cNvSpPr txBox="1">
            <a:spLocks noGrp="1"/>
          </p:cNvSpPr>
          <p:nvPr>
            <p:ph type="title"/>
          </p:nvPr>
        </p:nvSpPr>
        <p:spPr>
          <a:xfrm>
            <a:off x="577052" y="1100621"/>
            <a:ext cx="4228200" cy="57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630" name="Google Shape;630;p46"/>
          <p:cNvSpPr txBox="1">
            <a:spLocks noGrp="1"/>
          </p:cNvSpPr>
          <p:nvPr>
            <p:ph type="subTitle" idx="1"/>
          </p:nvPr>
        </p:nvSpPr>
        <p:spPr>
          <a:xfrm>
            <a:off x="539262" y="1547446"/>
            <a:ext cx="4265990" cy="1245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Augmented Reality and AI redefines shopping, offering an  immersive, and efficient retail experience.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technology enhances convenience and creates a dynamic shopping environment tailored to individual preferences.</a:t>
            </a:r>
          </a:p>
        </p:txBody>
      </p:sp>
      <p:sp>
        <p:nvSpPr>
          <p:cNvPr id="631" name="Google Shape;631;p46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6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6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20XX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34" name="Google Shape;634;p46"/>
          <p:cNvSpPr/>
          <p:nvPr/>
        </p:nvSpPr>
        <p:spPr>
          <a:xfrm>
            <a:off x="355825" y="237300"/>
            <a:ext cx="315300" cy="315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369;p31">
            <a:extLst>
              <a:ext uri="{FF2B5EF4-FFF2-40B4-BE49-F238E27FC236}">
                <a16:creationId xmlns:a16="http://schemas.microsoft.com/office/drawing/2014/main" id="{6F126EC1-20C3-2E12-A764-DCF349FC958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-204" r="27041" b="1370"/>
          <a:stretch/>
        </p:blipFill>
        <p:spPr>
          <a:xfrm>
            <a:off x="4915800" y="0"/>
            <a:ext cx="44377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split orient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48"/>
          <p:cNvPicPr preferRelativeResize="0"/>
          <p:nvPr/>
        </p:nvPicPr>
        <p:blipFill rotWithShape="1">
          <a:blip r:embed="rId3">
            <a:alphaModFix amt="61000"/>
          </a:blip>
          <a:srcRect t="2606" b="2606"/>
          <a:stretch/>
        </p:blipFill>
        <p:spPr>
          <a:xfrm rot="10">
            <a:off x="5016450" y="-2040400"/>
            <a:ext cx="3145024" cy="311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8"/>
          <p:cNvPicPr preferRelativeResize="0"/>
          <p:nvPr/>
        </p:nvPicPr>
        <p:blipFill rotWithShape="1">
          <a:blip r:embed="rId3">
            <a:alphaModFix amt="62000"/>
          </a:blip>
          <a:srcRect t="2606" b="2606"/>
          <a:stretch/>
        </p:blipFill>
        <p:spPr>
          <a:xfrm rot="-3845708">
            <a:off x="989499" y="3751599"/>
            <a:ext cx="3145024" cy="31121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5" name="Google Shape;675;p48"/>
          <p:cNvGrpSpPr/>
          <p:nvPr/>
        </p:nvGrpSpPr>
        <p:grpSpPr>
          <a:xfrm>
            <a:off x="1553664" y="375646"/>
            <a:ext cx="5777700" cy="4454700"/>
            <a:chOff x="1553664" y="375646"/>
            <a:chExt cx="5777700" cy="4454700"/>
          </a:xfrm>
        </p:grpSpPr>
        <p:sp>
          <p:nvSpPr>
            <p:cNvPr id="676" name="Google Shape;676;p48"/>
            <p:cNvSpPr/>
            <p:nvPr/>
          </p:nvSpPr>
          <p:spPr>
            <a:xfrm rot="1517590" flipH="1">
              <a:off x="1828354" y="1374567"/>
              <a:ext cx="5228321" cy="2456859"/>
            </a:xfrm>
            <a:prstGeom prst="donut">
              <a:avLst>
                <a:gd name="adj" fmla="val 488"/>
              </a:avLst>
            </a:prstGeom>
            <a:gradFill>
              <a:gsLst>
                <a:gs pos="0">
                  <a:schemeClr val="accent2"/>
                </a:gs>
                <a:gs pos="40000">
                  <a:schemeClr val="accent1"/>
                </a:gs>
                <a:gs pos="70000">
                  <a:srgbClr val="7BA29E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8"/>
            <p:cNvSpPr/>
            <p:nvPr/>
          </p:nvSpPr>
          <p:spPr>
            <a:xfrm flipH="1">
              <a:off x="5849851" y="4071875"/>
              <a:ext cx="178500" cy="1785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9" name="Google Shape;679;p48"/>
          <p:cNvSpPr/>
          <p:nvPr/>
        </p:nvSpPr>
        <p:spPr>
          <a:xfrm flipH="1">
            <a:off x="3597225" y="3045350"/>
            <a:ext cx="290400" cy="290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 flipH="1">
            <a:off x="5534200" y="1768550"/>
            <a:ext cx="290400" cy="290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20XX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84" name="Google Shape;684;p48"/>
          <p:cNvSpPr/>
          <p:nvPr/>
        </p:nvSpPr>
        <p:spPr>
          <a:xfrm>
            <a:off x="355825" y="227100"/>
            <a:ext cx="315300" cy="3153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48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48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1" name="Google Shape;1371;p68"/>
          <p:cNvGrpSpPr/>
          <p:nvPr/>
        </p:nvGrpSpPr>
        <p:grpSpPr>
          <a:xfrm>
            <a:off x="2757324" y="624786"/>
            <a:ext cx="3770225" cy="1174938"/>
            <a:chOff x="2757324" y="624786"/>
            <a:chExt cx="3770225" cy="1174938"/>
          </a:xfrm>
        </p:grpSpPr>
        <p:sp>
          <p:nvSpPr>
            <p:cNvPr id="1372" name="Google Shape;1372;p68"/>
            <p:cNvSpPr/>
            <p:nvPr/>
          </p:nvSpPr>
          <p:spPr>
            <a:xfrm rot="-10600592">
              <a:off x="2782022" y="731833"/>
              <a:ext cx="3720830" cy="960844"/>
            </a:xfrm>
            <a:prstGeom prst="donut">
              <a:avLst>
                <a:gd name="adj" fmla="val 2048"/>
              </a:avLst>
            </a:prstGeom>
            <a:gradFill>
              <a:gsLst>
                <a:gs pos="0">
                  <a:schemeClr val="accent2"/>
                </a:gs>
                <a:gs pos="40000">
                  <a:schemeClr val="accent1"/>
                </a:gs>
                <a:gs pos="70000">
                  <a:srgbClr val="7BA29E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8"/>
            <p:cNvSpPr/>
            <p:nvPr/>
          </p:nvSpPr>
          <p:spPr>
            <a:xfrm rot="-10797033">
              <a:off x="3314822" y="712386"/>
              <a:ext cx="153627" cy="153627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4" name="Google Shape;1374;p68"/>
          <p:cNvSpPr txBox="1">
            <a:spLocks noGrp="1"/>
          </p:cNvSpPr>
          <p:nvPr>
            <p:ph type="title"/>
          </p:nvPr>
        </p:nvSpPr>
        <p:spPr>
          <a:xfrm>
            <a:off x="1102239" y="1752700"/>
            <a:ext cx="6680550" cy="9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375" name="Google Shape;1375;p68"/>
          <p:cNvSpPr txBox="1">
            <a:spLocks/>
          </p:cNvSpPr>
          <p:nvPr/>
        </p:nvSpPr>
        <p:spPr>
          <a:xfrm>
            <a:off x="2708250" y="3331050"/>
            <a:ext cx="3727500" cy="40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0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Clr>
                <a:srgbClr val="E6F3FF"/>
              </a:buClr>
              <a:buSzPts val="1100"/>
              <a:buFont typeface="Arial"/>
              <a:buNone/>
            </a:pPr>
            <a:r>
              <a:rPr lang="en" b="1" dirty="0"/>
              <a:t>Does anyone have any questions?</a:t>
            </a:r>
          </a:p>
        </p:txBody>
      </p:sp>
      <p:sp>
        <p:nvSpPr>
          <p:cNvPr id="1398" name="Google Shape;1398;p68"/>
          <p:cNvSpPr/>
          <p:nvPr/>
        </p:nvSpPr>
        <p:spPr>
          <a:xfrm>
            <a:off x="4672050" y="1269575"/>
            <a:ext cx="189300" cy="1893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0"/>
          <p:cNvSpPr/>
          <p:nvPr/>
        </p:nvSpPr>
        <p:spPr>
          <a:xfrm rot="2132765" flipH="1">
            <a:off x="4659670" y="680388"/>
            <a:ext cx="558680" cy="261961"/>
          </a:xfrm>
          <a:prstGeom prst="donut">
            <a:avLst>
              <a:gd name="adj" fmla="val 12314"/>
            </a:avLst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5" name="Google Shape;515;p40"/>
          <p:cNvPicPr preferRelativeResize="0"/>
          <p:nvPr/>
        </p:nvPicPr>
        <p:blipFill rotWithShape="1">
          <a:blip r:embed="rId3">
            <a:alphaModFix amt="61000"/>
          </a:blip>
          <a:srcRect t="19" b="19"/>
          <a:stretch/>
        </p:blipFill>
        <p:spPr>
          <a:xfrm>
            <a:off x="899603" y="0"/>
            <a:ext cx="2841374" cy="281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0"/>
          <p:cNvPicPr preferRelativeResize="0"/>
          <p:nvPr/>
        </p:nvPicPr>
        <p:blipFill rotWithShape="1">
          <a:blip r:embed="rId4">
            <a:alphaModFix amt="66000"/>
          </a:blip>
          <a:srcRect l="179" r="179"/>
          <a:stretch/>
        </p:blipFill>
        <p:spPr>
          <a:xfrm>
            <a:off x="734975" y="1630228"/>
            <a:ext cx="2617024" cy="2589704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0"/>
          <p:cNvSpPr txBox="1">
            <a:spLocks noGrp="1"/>
          </p:cNvSpPr>
          <p:nvPr>
            <p:ph type="title"/>
          </p:nvPr>
        </p:nvSpPr>
        <p:spPr>
          <a:xfrm>
            <a:off x="5403026" y="701591"/>
            <a:ext cx="1346234" cy="223071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Introduction</a:t>
            </a:r>
            <a:endParaRPr sz="1100" i="1" dirty="0"/>
          </a:p>
        </p:txBody>
      </p:sp>
      <p:sp>
        <p:nvSpPr>
          <p:cNvPr id="518" name="Google Shape;518;p40"/>
          <p:cNvSpPr txBox="1">
            <a:spLocks noGrp="1"/>
          </p:cNvSpPr>
          <p:nvPr>
            <p:ph type="title" idx="2"/>
          </p:nvPr>
        </p:nvSpPr>
        <p:spPr>
          <a:xfrm>
            <a:off x="4748874" y="648695"/>
            <a:ext cx="380272" cy="289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01</a:t>
            </a:r>
            <a:endParaRPr sz="2400" dirty="0"/>
          </a:p>
        </p:txBody>
      </p:sp>
      <p:sp>
        <p:nvSpPr>
          <p:cNvPr id="520" name="Google Shape;520;p40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2022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21" name="Google Shape;521;p40"/>
          <p:cNvSpPr/>
          <p:nvPr/>
        </p:nvSpPr>
        <p:spPr>
          <a:xfrm>
            <a:off x="355825" y="227100"/>
            <a:ext cx="315300" cy="3153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513;p40">
            <a:extLst>
              <a:ext uri="{FF2B5EF4-FFF2-40B4-BE49-F238E27FC236}">
                <a16:creationId xmlns:a16="http://schemas.microsoft.com/office/drawing/2014/main" id="{E33EFD63-A707-708F-207F-B51EA465CC81}"/>
              </a:ext>
            </a:extLst>
          </p:cNvPr>
          <p:cNvSpPr/>
          <p:nvPr/>
        </p:nvSpPr>
        <p:spPr>
          <a:xfrm rot="2132765" flipH="1">
            <a:off x="4659671" y="1114764"/>
            <a:ext cx="558680" cy="261961"/>
          </a:xfrm>
          <a:prstGeom prst="donut">
            <a:avLst>
              <a:gd name="adj" fmla="val 12314"/>
            </a:avLst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518;p40">
            <a:extLst>
              <a:ext uri="{FF2B5EF4-FFF2-40B4-BE49-F238E27FC236}">
                <a16:creationId xmlns:a16="http://schemas.microsoft.com/office/drawing/2014/main" id="{7E8A8A05-DB43-D950-FDEA-2F1CD42B6028}"/>
              </a:ext>
            </a:extLst>
          </p:cNvPr>
          <p:cNvSpPr txBox="1">
            <a:spLocks/>
          </p:cNvSpPr>
          <p:nvPr/>
        </p:nvSpPr>
        <p:spPr>
          <a:xfrm>
            <a:off x="4734664" y="1083071"/>
            <a:ext cx="493566" cy="28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rona One"/>
              <a:buNone/>
              <a:defRPr sz="80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" sz="1000" dirty="0"/>
              <a:t>02</a:t>
            </a:r>
            <a:endParaRPr lang="en" sz="2400" dirty="0"/>
          </a:p>
        </p:txBody>
      </p:sp>
      <p:sp>
        <p:nvSpPr>
          <p:cNvPr id="39" name="Google Shape;513;p40">
            <a:extLst>
              <a:ext uri="{FF2B5EF4-FFF2-40B4-BE49-F238E27FC236}">
                <a16:creationId xmlns:a16="http://schemas.microsoft.com/office/drawing/2014/main" id="{3D895582-DE6B-891D-915B-23EFE5A1C35F}"/>
              </a:ext>
            </a:extLst>
          </p:cNvPr>
          <p:cNvSpPr/>
          <p:nvPr/>
        </p:nvSpPr>
        <p:spPr>
          <a:xfrm rot="2132765" flipH="1">
            <a:off x="4659670" y="1546406"/>
            <a:ext cx="558680" cy="261961"/>
          </a:xfrm>
          <a:prstGeom prst="donut">
            <a:avLst>
              <a:gd name="adj" fmla="val 12314"/>
            </a:avLst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518;p40">
            <a:extLst>
              <a:ext uri="{FF2B5EF4-FFF2-40B4-BE49-F238E27FC236}">
                <a16:creationId xmlns:a16="http://schemas.microsoft.com/office/drawing/2014/main" id="{627E9CFE-0FFE-61F1-83CD-2DD78832E841}"/>
              </a:ext>
            </a:extLst>
          </p:cNvPr>
          <p:cNvSpPr txBox="1">
            <a:spLocks/>
          </p:cNvSpPr>
          <p:nvPr/>
        </p:nvSpPr>
        <p:spPr>
          <a:xfrm>
            <a:off x="4734664" y="1500051"/>
            <a:ext cx="493566" cy="28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rona One"/>
              <a:buNone/>
              <a:defRPr sz="80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" sz="1000" dirty="0"/>
              <a:t>03</a:t>
            </a:r>
            <a:endParaRPr lang="en" sz="2400" dirty="0"/>
          </a:p>
        </p:txBody>
      </p:sp>
      <p:sp>
        <p:nvSpPr>
          <p:cNvPr id="41" name="Google Shape;513;p40">
            <a:extLst>
              <a:ext uri="{FF2B5EF4-FFF2-40B4-BE49-F238E27FC236}">
                <a16:creationId xmlns:a16="http://schemas.microsoft.com/office/drawing/2014/main" id="{41037FCC-9731-12FA-C241-169877B20ADA}"/>
              </a:ext>
            </a:extLst>
          </p:cNvPr>
          <p:cNvSpPr/>
          <p:nvPr/>
        </p:nvSpPr>
        <p:spPr>
          <a:xfrm rot="2132765" flipH="1">
            <a:off x="4659670" y="1982683"/>
            <a:ext cx="558680" cy="261961"/>
          </a:xfrm>
          <a:prstGeom prst="donut">
            <a:avLst>
              <a:gd name="adj" fmla="val 12314"/>
            </a:avLst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518;p40">
            <a:extLst>
              <a:ext uri="{FF2B5EF4-FFF2-40B4-BE49-F238E27FC236}">
                <a16:creationId xmlns:a16="http://schemas.microsoft.com/office/drawing/2014/main" id="{49C76433-1762-5CE9-B5D1-BB09DC168DC4}"/>
              </a:ext>
            </a:extLst>
          </p:cNvPr>
          <p:cNvSpPr txBox="1">
            <a:spLocks/>
          </p:cNvSpPr>
          <p:nvPr/>
        </p:nvSpPr>
        <p:spPr>
          <a:xfrm>
            <a:off x="4734664" y="1936328"/>
            <a:ext cx="493566" cy="28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rona One"/>
              <a:buNone/>
              <a:defRPr sz="80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" sz="1000" dirty="0"/>
              <a:t>04</a:t>
            </a:r>
            <a:endParaRPr lang="en" sz="2400" dirty="0"/>
          </a:p>
        </p:txBody>
      </p:sp>
      <p:sp>
        <p:nvSpPr>
          <p:cNvPr id="47" name="Google Shape;517;p40">
            <a:extLst>
              <a:ext uri="{FF2B5EF4-FFF2-40B4-BE49-F238E27FC236}">
                <a16:creationId xmlns:a16="http://schemas.microsoft.com/office/drawing/2014/main" id="{124D0E84-D99C-18BF-FDCD-CCB0A17CFFE8}"/>
              </a:ext>
            </a:extLst>
          </p:cNvPr>
          <p:cNvSpPr txBox="1">
            <a:spLocks/>
          </p:cNvSpPr>
          <p:nvPr/>
        </p:nvSpPr>
        <p:spPr>
          <a:xfrm>
            <a:off x="5403025" y="1180735"/>
            <a:ext cx="2766500" cy="22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Krona One"/>
              <a:buNone/>
              <a:defRPr sz="37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100" dirty="0"/>
              <a:t>Key Features &amp; Benefits </a:t>
            </a:r>
            <a:endParaRPr lang="en-US" sz="1100" i="1" dirty="0"/>
          </a:p>
        </p:txBody>
      </p:sp>
      <p:sp>
        <p:nvSpPr>
          <p:cNvPr id="48" name="Google Shape;517;p40">
            <a:extLst>
              <a:ext uri="{FF2B5EF4-FFF2-40B4-BE49-F238E27FC236}">
                <a16:creationId xmlns:a16="http://schemas.microsoft.com/office/drawing/2014/main" id="{BE2CAD04-2A39-678C-F0C8-D0FA5441C72A}"/>
              </a:ext>
            </a:extLst>
          </p:cNvPr>
          <p:cNvSpPr txBox="1">
            <a:spLocks/>
          </p:cNvSpPr>
          <p:nvPr/>
        </p:nvSpPr>
        <p:spPr>
          <a:xfrm>
            <a:off x="5403025" y="1621625"/>
            <a:ext cx="3231320" cy="22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Krona One"/>
              <a:buNone/>
              <a:defRPr sz="37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100" dirty="0"/>
              <a:t>SWOT Analysis &amp; Target Market</a:t>
            </a:r>
            <a:endParaRPr lang="en-US" sz="1100" i="1" dirty="0"/>
          </a:p>
        </p:txBody>
      </p:sp>
      <p:sp>
        <p:nvSpPr>
          <p:cNvPr id="49" name="Google Shape;517;p40">
            <a:extLst>
              <a:ext uri="{FF2B5EF4-FFF2-40B4-BE49-F238E27FC236}">
                <a16:creationId xmlns:a16="http://schemas.microsoft.com/office/drawing/2014/main" id="{41F23707-BFF7-C2F0-F8CA-ED43A296ED01}"/>
              </a:ext>
            </a:extLst>
          </p:cNvPr>
          <p:cNvSpPr txBox="1">
            <a:spLocks/>
          </p:cNvSpPr>
          <p:nvPr/>
        </p:nvSpPr>
        <p:spPr>
          <a:xfrm>
            <a:off x="5403025" y="2025139"/>
            <a:ext cx="3231320" cy="22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Krona One"/>
              <a:buNone/>
              <a:defRPr sz="37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100" dirty="0"/>
              <a:t>Project Charter</a:t>
            </a:r>
            <a:endParaRPr lang="en-US" sz="1100" i="1" dirty="0"/>
          </a:p>
        </p:txBody>
      </p:sp>
      <p:sp>
        <p:nvSpPr>
          <p:cNvPr id="50" name="Google Shape;513;p40">
            <a:extLst>
              <a:ext uri="{FF2B5EF4-FFF2-40B4-BE49-F238E27FC236}">
                <a16:creationId xmlns:a16="http://schemas.microsoft.com/office/drawing/2014/main" id="{6E46B079-11F0-C63D-85F4-CD4BA70EE10C}"/>
              </a:ext>
            </a:extLst>
          </p:cNvPr>
          <p:cNvSpPr/>
          <p:nvPr/>
        </p:nvSpPr>
        <p:spPr>
          <a:xfrm rot="2132765" flipH="1">
            <a:off x="4659670" y="2423573"/>
            <a:ext cx="558680" cy="261961"/>
          </a:xfrm>
          <a:prstGeom prst="donut">
            <a:avLst>
              <a:gd name="adj" fmla="val 12314"/>
            </a:avLst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8;p40">
            <a:extLst>
              <a:ext uri="{FF2B5EF4-FFF2-40B4-BE49-F238E27FC236}">
                <a16:creationId xmlns:a16="http://schemas.microsoft.com/office/drawing/2014/main" id="{5AB3B407-D2DD-9925-6F74-CC4B9CAF4B3E}"/>
              </a:ext>
            </a:extLst>
          </p:cNvPr>
          <p:cNvSpPr txBox="1">
            <a:spLocks/>
          </p:cNvSpPr>
          <p:nvPr/>
        </p:nvSpPr>
        <p:spPr>
          <a:xfrm>
            <a:off x="4734664" y="2377218"/>
            <a:ext cx="493566" cy="28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rona One"/>
              <a:buNone/>
              <a:defRPr sz="80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" sz="1000" dirty="0"/>
              <a:t>05</a:t>
            </a:r>
            <a:endParaRPr lang="en" sz="2400" dirty="0"/>
          </a:p>
        </p:txBody>
      </p:sp>
      <p:sp>
        <p:nvSpPr>
          <p:cNvPr id="52" name="Google Shape;517;p40">
            <a:extLst>
              <a:ext uri="{FF2B5EF4-FFF2-40B4-BE49-F238E27FC236}">
                <a16:creationId xmlns:a16="http://schemas.microsoft.com/office/drawing/2014/main" id="{224ACBF0-A61C-675C-9544-4401E3A1E876}"/>
              </a:ext>
            </a:extLst>
          </p:cNvPr>
          <p:cNvSpPr txBox="1">
            <a:spLocks/>
          </p:cNvSpPr>
          <p:nvPr/>
        </p:nvSpPr>
        <p:spPr>
          <a:xfrm>
            <a:off x="5403025" y="2466029"/>
            <a:ext cx="3231320" cy="22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Krona One"/>
              <a:buNone/>
              <a:defRPr sz="37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100" dirty="0"/>
              <a:t>Work Break Down Structure</a:t>
            </a:r>
            <a:endParaRPr lang="en-US" sz="1100" i="1" dirty="0"/>
          </a:p>
        </p:txBody>
      </p:sp>
      <p:sp>
        <p:nvSpPr>
          <p:cNvPr id="53" name="Google Shape;513;p40">
            <a:extLst>
              <a:ext uri="{FF2B5EF4-FFF2-40B4-BE49-F238E27FC236}">
                <a16:creationId xmlns:a16="http://schemas.microsoft.com/office/drawing/2014/main" id="{A6364A6D-3401-D999-F134-5A8D2A046E19}"/>
              </a:ext>
            </a:extLst>
          </p:cNvPr>
          <p:cNvSpPr/>
          <p:nvPr/>
        </p:nvSpPr>
        <p:spPr>
          <a:xfrm rot="2132765" flipH="1">
            <a:off x="4659670" y="2834056"/>
            <a:ext cx="558680" cy="261961"/>
          </a:xfrm>
          <a:prstGeom prst="donut">
            <a:avLst>
              <a:gd name="adj" fmla="val 12314"/>
            </a:avLst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18;p40">
            <a:extLst>
              <a:ext uri="{FF2B5EF4-FFF2-40B4-BE49-F238E27FC236}">
                <a16:creationId xmlns:a16="http://schemas.microsoft.com/office/drawing/2014/main" id="{77F86958-1780-0634-61A3-CD6C0B444C33}"/>
              </a:ext>
            </a:extLst>
          </p:cNvPr>
          <p:cNvSpPr txBox="1">
            <a:spLocks/>
          </p:cNvSpPr>
          <p:nvPr/>
        </p:nvSpPr>
        <p:spPr>
          <a:xfrm>
            <a:off x="4734664" y="2809756"/>
            <a:ext cx="493566" cy="28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rona One"/>
              <a:buNone/>
              <a:defRPr sz="80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" sz="1000" dirty="0"/>
              <a:t>06</a:t>
            </a:r>
            <a:endParaRPr lang="en" sz="2400" dirty="0"/>
          </a:p>
        </p:txBody>
      </p:sp>
      <p:sp>
        <p:nvSpPr>
          <p:cNvPr id="55" name="Google Shape;517;p40">
            <a:extLst>
              <a:ext uri="{FF2B5EF4-FFF2-40B4-BE49-F238E27FC236}">
                <a16:creationId xmlns:a16="http://schemas.microsoft.com/office/drawing/2014/main" id="{39FDE046-1A9E-47C9-5C33-06F4A6A842F6}"/>
              </a:ext>
            </a:extLst>
          </p:cNvPr>
          <p:cNvSpPr txBox="1">
            <a:spLocks/>
          </p:cNvSpPr>
          <p:nvPr/>
        </p:nvSpPr>
        <p:spPr>
          <a:xfrm>
            <a:off x="5403025" y="2876512"/>
            <a:ext cx="3231320" cy="22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Krona One"/>
              <a:buNone/>
              <a:defRPr sz="37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100" dirty="0"/>
              <a:t>Gantt Chart</a:t>
            </a:r>
            <a:endParaRPr lang="en-US" sz="1100" i="1" dirty="0"/>
          </a:p>
        </p:txBody>
      </p:sp>
      <p:sp>
        <p:nvSpPr>
          <p:cNvPr id="56" name="Google Shape;513;p40">
            <a:extLst>
              <a:ext uri="{FF2B5EF4-FFF2-40B4-BE49-F238E27FC236}">
                <a16:creationId xmlns:a16="http://schemas.microsoft.com/office/drawing/2014/main" id="{22C7AEDF-8B01-A327-C452-EE71C5FB0BE2}"/>
              </a:ext>
            </a:extLst>
          </p:cNvPr>
          <p:cNvSpPr/>
          <p:nvPr/>
        </p:nvSpPr>
        <p:spPr>
          <a:xfrm rot="2132765" flipH="1">
            <a:off x="4659670" y="3244539"/>
            <a:ext cx="558680" cy="261961"/>
          </a:xfrm>
          <a:prstGeom prst="donut">
            <a:avLst>
              <a:gd name="adj" fmla="val 12314"/>
            </a:avLst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18;p40">
            <a:extLst>
              <a:ext uri="{FF2B5EF4-FFF2-40B4-BE49-F238E27FC236}">
                <a16:creationId xmlns:a16="http://schemas.microsoft.com/office/drawing/2014/main" id="{350F1862-B65C-5C8E-60CB-4A5FDDFB6F0D}"/>
              </a:ext>
            </a:extLst>
          </p:cNvPr>
          <p:cNvSpPr txBox="1">
            <a:spLocks/>
          </p:cNvSpPr>
          <p:nvPr/>
        </p:nvSpPr>
        <p:spPr>
          <a:xfrm>
            <a:off x="4734664" y="3203406"/>
            <a:ext cx="493566" cy="28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rona One"/>
              <a:buNone/>
              <a:defRPr sz="80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" sz="1000" dirty="0"/>
              <a:t>07</a:t>
            </a:r>
            <a:endParaRPr lang="en" sz="2400" dirty="0"/>
          </a:p>
        </p:txBody>
      </p:sp>
      <p:sp>
        <p:nvSpPr>
          <p:cNvPr id="58" name="Google Shape;517;p40">
            <a:extLst>
              <a:ext uri="{FF2B5EF4-FFF2-40B4-BE49-F238E27FC236}">
                <a16:creationId xmlns:a16="http://schemas.microsoft.com/office/drawing/2014/main" id="{11176E46-430C-456D-764A-798C4F8B98BC}"/>
              </a:ext>
            </a:extLst>
          </p:cNvPr>
          <p:cNvSpPr txBox="1">
            <a:spLocks/>
          </p:cNvSpPr>
          <p:nvPr/>
        </p:nvSpPr>
        <p:spPr>
          <a:xfrm>
            <a:off x="5403025" y="3286995"/>
            <a:ext cx="3231320" cy="22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Krona One"/>
              <a:buNone/>
              <a:defRPr sz="37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100" dirty="0"/>
              <a:t>Network Diagram</a:t>
            </a:r>
            <a:endParaRPr lang="en-US" sz="1100" i="1" dirty="0"/>
          </a:p>
        </p:txBody>
      </p:sp>
      <p:sp>
        <p:nvSpPr>
          <p:cNvPr id="59" name="Google Shape;513;p40">
            <a:extLst>
              <a:ext uri="{FF2B5EF4-FFF2-40B4-BE49-F238E27FC236}">
                <a16:creationId xmlns:a16="http://schemas.microsoft.com/office/drawing/2014/main" id="{AF8D1E15-FB1A-230B-A534-2EF97C33122B}"/>
              </a:ext>
            </a:extLst>
          </p:cNvPr>
          <p:cNvSpPr/>
          <p:nvPr/>
        </p:nvSpPr>
        <p:spPr>
          <a:xfrm rot="2132765" flipH="1">
            <a:off x="4659670" y="3659348"/>
            <a:ext cx="558680" cy="261961"/>
          </a:xfrm>
          <a:prstGeom prst="donut">
            <a:avLst>
              <a:gd name="adj" fmla="val 12314"/>
            </a:avLst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518;p40">
            <a:extLst>
              <a:ext uri="{FF2B5EF4-FFF2-40B4-BE49-F238E27FC236}">
                <a16:creationId xmlns:a16="http://schemas.microsoft.com/office/drawing/2014/main" id="{A8C1049E-96A1-6FEA-9E29-A1823FABF927}"/>
              </a:ext>
            </a:extLst>
          </p:cNvPr>
          <p:cNvSpPr txBox="1">
            <a:spLocks/>
          </p:cNvSpPr>
          <p:nvPr/>
        </p:nvSpPr>
        <p:spPr>
          <a:xfrm>
            <a:off x="4734664" y="3618215"/>
            <a:ext cx="493566" cy="28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rona One"/>
              <a:buNone/>
              <a:defRPr sz="80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" sz="1000" dirty="0"/>
              <a:t>08</a:t>
            </a:r>
            <a:endParaRPr lang="en" sz="2400" dirty="0"/>
          </a:p>
        </p:txBody>
      </p:sp>
      <p:sp>
        <p:nvSpPr>
          <p:cNvPr id="61" name="Google Shape;517;p40">
            <a:extLst>
              <a:ext uri="{FF2B5EF4-FFF2-40B4-BE49-F238E27FC236}">
                <a16:creationId xmlns:a16="http://schemas.microsoft.com/office/drawing/2014/main" id="{52268822-AD78-25AB-D069-638D6DE5955D}"/>
              </a:ext>
            </a:extLst>
          </p:cNvPr>
          <p:cNvSpPr txBox="1">
            <a:spLocks/>
          </p:cNvSpPr>
          <p:nvPr/>
        </p:nvSpPr>
        <p:spPr>
          <a:xfrm>
            <a:off x="5403025" y="3701804"/>
            <a:ext cx="3231320" cy="22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Krona One"/>
              <a:buNone/>
              <a:defRPr sz="37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100" dirty="0"/>
              <a:t>Software Costing</a:t>
            </a:r>
            <a:endParaRPr lang="en-US" sz="1100" i="1" dirty="0"/>
          </a:p>
        </p:txBody>
      </p:sp>
      <p:sp>
        <p:nvSpPr>
          <p:cNvPr id="62" name="Google Shape;513;p40">
            <a:extLst>
              <a:ext uri="{FF2B5EF4-FFF2-40B4-BE49-F238E27FC236}">
                <a16:creationId xmlns:a16="http://schemas.microsoft.com/office/drawing/2014/main" id="{3126AD1B-0C6C-8EFD-779E-8614F97B9BFE}"/>
              </a:ext>
            </a:extLst>
          </p:cNvPr>
          <p:cNvSpPr/>
          <p:nvPr/>
        </p:nvSpPr>
        <p:spPr>
          <a:xfrm rot="2132765" flipH="1">
            <a:off x="4659670" y="4097043"/>
            <a:ext cx="558680" cy="261961"/>
          </a:xfrm>
          <a:prstGeom prst="donut">
            <a:avLst>
              <a:gd name="adj" fmla="val 12314"/>
            </a:avLst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518;p40">
            <a:extLst>
              <a:ext uri="{FF2B5EF4-FFF2-40B4-BE49-F238E27FC236}">
                <a16:creationId xmlns:a16="http://schemas.microsoft.com/office/drawing/2014/main" id="{2E628031-41B5-7E9B-BE90-AE40EB356143}"/>
              </a:ext>
            </a:extLst>
          </p:cNvPr>
          <p:cNvSpPr txBox="1">
            <a:spLocks/>
          </p:cNvSpPr>
          <p:nvPr/>
        </p:nvSpPr>
        <p:spPr>
          <a:xfrm>
            <a:off x="4734664" y="4075018"/>
            <a:ext cx="493566" cy="28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rona One"/>
              <a:buNone/>
              <a:defRPr sz="80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" sz="1000" dirty="0"/>
              <a:t>09</a:t>
            </a:r>
            <a:endParaRPr lang="en" sz="2400" dirty="0"/>
          </a:p>
        </p:txBody>
      </p:sp>
      <p:sp>
        <p:nvSpPr>
          <p:cNvPr id="519" name="Google Shape;517;p40">
            <a:extLst>
              <a:ext uri="{FF2B5EF4-FFF2-40B4-BE49-F238E27FC236}">
                <a16:creationId xmlns:a16="http://schemas.microsoft.com/office/drawing/2014/main" id="{C9E60B05-331F-85D4-A8F9-9800D3937CDD}"/>
              </a:ext>
            </a:extLst>
          </p:cNvPr>
          <p:cNvSpPr txBox="1">
            <a:spLocks/>
          </p:cNvSpPr>
          <p:nvPr/>
        </p:nvSpPr>
        <p:spPr>
          <a:xfrm>
            <a:off x="5403025" y="4139499"/>
            <a:ext cx="3231320" cy="22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Krona One"/>
              <a:buNone/>
              <a:defRPr sz="37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100" dirty="0"/>
              <a:t>Conclusion</a:t>
            </a:r>
            <a:endParaRPr lang="en-US" sz="11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8056C1-62BF-07EB-35D0-F5ED1DBE017B}"/>
              </a:ext>
            </a:extLst>
          </p:cNvPr>
          <p:cNvSpPr txBox="1"/>
          <p:nvPr/>
        </p:nvSpPr>
        <p:spPr>
          <a:xfrm>
            <a:off x="899602" y="384750"/>
            <a:ext cx="1919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Content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08D88-71F6-B6BB-74D2-E80E74E020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2260" r="24997"/>
          <a:stretch/>
        </p:blipFill>
        <p:spPr>
          <a:xfrm>
            <a:off x="903117" y="2954820"/>
            <a:ext cx="3090672" cy="24482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6" descr="Futuristic augmented reality shopping experience Customers using AR glasses  to shop and interact with virtual products | Premium AI-generated image">
            <a:extLst>
              <a:ext uri="{FF2B5EF4-FFF2-40B4-BE49-F238E27FC236}">
                <a16:creationId xmlns:a16="http://schemas.microsoft.com/office/drawing/2014/main" id="{96E569C5-91F4-88A3-7D1C-D9935E755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1" r="13096"/>
          <a:stretch/>
        </p:blipFill>
        <p:spPr bwMode="auto">
          <a:xfrm>
            <a:off x="903117" y="881046"/>
            <a:ext cx="3090672" cy="22185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 animBg="1"/>
      <p:bldP spid="37" grpId="0" animBg="1"/>
      <p:bldP spid="39" grpId="0" animBg="1"/>
      <p:bldP spid="41" grpId="0" animBg="1"/>
      <p:bldP spid="50" grpId="0" animBg="1"/>
      <p:bldP spid="53" grpId="0" animBg="1"/>
      <p:bldP spid="56" grpId="0" animBg="1"/>
      <p:bldP spid="59" grpId="0" animBg="1"/>
      <p:bldP spid="6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1"/>
          <p:cNvSpPr txBox="1">
            <a:spLocks noGrp="1"/>
          </p:cNvSpPr>
          <p:nvPr>
            <p:ph type="title"/>
          </p:nvPr>
        </p:nvSpPr>
        <p:spPr>
          <a:xfrm>
            <a:off x="567070" y="935664"/>
            <a:ext cx="4987097" cy="6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33" name="Google Shape;533;p41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1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20XX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36" name="Google Shape;536;p41"/>
          <p:cNvSpPr/>
          <p:nvPr/>
        </p:nvSpPr>
        <p:spPr>
          <a:xfrm>
            <a:off x="355825" y="237300"/>
            <a:ext cx="315300" cy="315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7" name="Google Shape;537;p41"/>
          <p:cNvPicPr preferRelativeResize="0"/>
          <p:nvPr/>
        </p:nvPicPr>
        <p:blipFill rotWithShape="1">
          <a:blip r:embed="rId3">
            <a:alphaModFix amt="65000"/>
          </a:blip>
          <a:srcRect t="19" b="29"/>
          <a:stretch/>
        </p:blipFill>
        <p:spPr>
          <a:xfrm>
            <a:off x="4886288" y="-1241987"/>
            <a:ext cx="2646144" cy="261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1"/>
          <p:cNvPicPr preferRelativeResize="0"/>
          <p:nvPr/>
        </p:nvPicPr>
        <p:blipFill rotWithShape="1">
          <a:blip r:embed="rId4">
            <a:alphaModFix amt="79000"/>
          </a:blip>
          <a:srcRect t="19" b="19"/>
          <a:stretch/>
        </p:blipFill>
        <p:spPr>
          <a:xfrm rot="-5400000">
            <a:off x="5367662" y="3416899"/>
            <a:ext cx="2803725" cy="2701702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1"/>
          <p:cNvSpPr/>
          <p:nvPr/>
        </p:nvSpPr>
        <p:spPr>
          <a:xfrm>
            <a:off x="866609" y="1508485"/>
            <a:ext cx="4392963" cy="45719"/>
          </a:xfrm>
          <a:prstGeom prst="rect">
            <a:avLst/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4AAC4-A282-6594-7F59-78A077F75609}"/>
              </a:ext>
            </a:extLst>
          </p:cNvPr>
          <p:cNvSpPr txBox="1"/>
          <p:nvPr/>
        </p:nvSpPr>
        <p:spPr>
          <a:xfrm>
            <a:off x="758468" y="1933590"/>
            <a:ext cx="74711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accent1"/>
                </a:solidFill>
              </a:rPr>
              <a:t>A revolutionary platform combining Augmented Reality (AR) and Artificial Intelligence (AI) to enhance the shopping experience.</a:t>
            </a:r>
          </a:p>
          <a:p>
            <a:pPr algn="just"/>
            <a:endParaRPr lang="en-US" sz="1800" dirty="0">
              <a:solidFill>
                <a:schemeClr val="accent1"/>
              </a:solidFill>
            </a:endParaRPr>
          </a:p>
          <a:p>
            <a:pPr algn="just"/>
            <a:r>
              <a:rPr lang="en-US" sz="1800" dirty="0">
                <a:solidFill>
                  <a:schemeClr val="accent1"/>
                </a:solidFill>
              </a:rPr>
              <a:t>Traditional retail lacks engagement and personalization. AR brings interactivity, fun, and tailored shopping experiences.</a:t>
            </a:r>
          </a:p>
          <a:p>
            <a:pPr algn="just"/>
            <a:endParaRPr lang="en-US" sz="1800" dirty="0">
              <a:solidFill>
                <a:schemeClr val="accent1"/>
              </a:solidFill>
            </a:endParaRPr>
          </a:p>
          <a:p>
            <a:pPr algn="just"/>
            <a:r>
              <a:rPr lang="en-US" sz="1800" dirty="0">
                <a:solidFill>
                  <a:schemeClr val="accent1"/>
                </a:solidFill>
              </a:rPr>
              <a:t>To create a scalable and engaging AR shopping solution that enhances user satisfaction and boosts retail performance.</a:t>
            </a:r>
          </a:p>
          <a:p>
            <a:pPr algn="just"/>
            <a:endParaRPr lang="en-US" sz="1800" dirty="0">
              <a:solidFill>
                <a:schemeClr val="accent1"/>
              </a:solidFill>
            </a:endParaRPr>
          </a:p>
          <a:p>
            <a:pPr algn="just"/>
            <a:endParaRPr lang="en-US" sz="18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42"/>
          <p:cNvPicPr preferRelativeResize="0"/>
          <p:nvPr/>
        </p:nvPicPr>
        <p:blipFill rotWithShape="1">
          <a:blip r:embed="rId3">
            <a:alphaModFix amt="65000"/>
          </a:blip>
          <a:srcRect l="149" r="159"/>
          <a:stretch/>
        </p:blipFill>
        <p:spPr>
          <a:xfrm rot="7205836">
            <a:off x="5120480" y="-1426736"/>
            <a:ext cx="3937138" cy="389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2"/>
          <p:cNvPicPr preferRelativeResize="0"/>
          <p:nvPr/>
        </p:nvPicPr>
        <p:blipFill rotWithShape="1">
          <a:blip r:embed="rId4">
            <a:alphaModFix amt="61000"/>
          </a:blip>
          <a:srcRect l="1295" r="1285"/>
          <a:stretch/>
        </p:blipFill>
        <p:spPr>
          <a:xfrm rot="-1776169">
            <a:off x="3383550" y="3700957"/>
            <a:ext cx="2065902" cy="204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2"/>
          <p:cNvPicPr preferRelativeResize="0"/>
          <p:nvPr/>
        </p:nvPicPr>
        <p:blipFill rotWithShape="1">
          <a:blip r:embed="rId4">
            <a:alphaModFix amt="67000"/>
          </a:blip>
          <a:srcRect l="1295" r="1285"/>
          <a:stretch/>
        </p:blipFill>
        <p:spPr>
          <a:xfrm rot="-10241149">
            <a:off x="7463386" y="2250165"/>
            <a:ext cx="2065903" cy="2044321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2"/>
          <p:cNvSpPr txBox="1">
            <a:spLocks noGrp="1"/>
          </p:cNvSpPr>
          <p:nvPr>
            <p:ph type="title"/>
          </p:nvPr>
        </p:nvSpPr>
        <p:spPr>
          <a:xfrm>
            <a:off x="2934585" y="801234"/>
            <a:ext cx="2884967" cy="5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Features</a:t>
            </a:r>
            <a:endParaRPr dirty="0"/>
          </a:p>
        </p:txBody>
      </p:sp>
      <p:sp>
        <p:nvSpPr>
          <p:cNvPr id="548" name="Google Shape;548;p42"/>
          <p:cNvSpPr txBox="1">
            <a:spLocks noGrp="1"/>
          </p:cNvSpPr>
          <p:nvPr>
            <p:ph type="subTitle" idx="1"/>
          </p:nvPr>
        </p:nvSpPr>
        <p:spPr>
          <a:xfrm>
            <a:off x="513475" y="1819384"/>
            <a:ext cx="7694860" cy="2183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srgbClr val="FFC000"/>
                </a:solidFill>
              </a:rPr>
              <a:t>Interactive shopping with real-time product information and virtual try-ons.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srgbClr val="FFC000"/>
                </a:solidFill>
              </a:rPr>
              <a:t>Seamless experience across physical and digital shopping platforms.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srgbClr val="FFC000"/>
                </a:solidFill>
              </a:rPr>
              <a:t>Engagement through AR-enabled rewards, quests, and challenges.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srgbClr val="FFC000"/>
                </a:solidFill>
              </a:rPr>
              <a:t>Behavior-based recommendations and custom shopping paths.</a:t>
            </a:r>
            <a:endParaRPr sz="2000" dirty="0">
              <a:solidFill>
                <a:srgbClr val="FFC000"/>
              </a:solidFill>
            </a:endParaRPr>
          </a:p>
        </p:txBody>
      </p:sp>
      <p:sp>
        <p:nvSpPr>
          <p:cNvPr id="549" name="Google Shape;549;p42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20XX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50" name="Google Shape;550;p42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2"/>
          <p:cNvSpPr/>
          <p:nvPr/>
        </p:nvSpPr>
        <p:spPr>
          <a:xfrm>
            <a:off x="374425" y="243175"/>
            <a:ext cx="278100" cy="27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39;p41">
            <a:extLst>
              <a:ext uri="{FF2B5EF4-FFF2-40B4-BE49-F238E27FC236}">
                <a16:creationId xmlns:a16="http://schemas.microsoft.com/office/drawing/2014/main" id="{463FF514-98C3-D27C-143B-25EC1B127C6E}"/>
              </a:ext>
            </a:extLst>
          </p:cNvPr>
          <p:cNvSpPr/>
          <p:nvPr/>
        </p:nvSpPr>
        <p:spPr>
          <a:xfrm>
            <a:off x="2934586" y="1344564"/>
            <a:ext cx="2884966" cy="45719"/>
          </a:xfrm>
          <a:prstGeom prst="rect">
            <a:avLst/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42"/>
          <p:cNvPicPr preferRelativeResize="0"/>
          <p:nvPr/>
        </p:nvPicPr>
        <p:blipFill rotWithShape="1">
          <a:blip r:embed="rId3">
            <a:alphaModFix amt="65000"/>
          </a:blip>
          <a:srcRect l="149" r="159"/>
          <a:stretch/>
        </p:blipFill>
        <p:spPr>
          <a:xfrm rot="7205836">
            <a:off x="5120480" y="-1426736"/>
            <a:ext cx="3937138" cy="389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2"/>
          <p:cNvPicPr preferRelativeResize="0"/>
          <p:nvPr/>
        </p:nvPicPr>
        <p:blipFill rotWithShape="1">
          <a:blip r:embed="rId4">
            <a:alphaModFix amt="61000"/>
          </a:blip>
          <a:srcRect l="1295" r="1285"/>
          <a:stretch/>
        </p:blipFill>
        <p:spPr>
          <a:xfrm rot="-1776169">
            <a:off x="3383550" y="3700957"/>
            <a:ext cx="2065902" cy="204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2"/>
          <p:cNvPicPr preferRelativeResize="0"/>
          <p:nvPr/>
        </p:nvPicPr>
        <p:blipFill rotWithShape="1">
          <a:blip r:embed="rId4">
            <a:alphaModFix amt="67000"/>
          </a:blip>
          <a:srcRect l="1295" r="1285"/>
          <a:stretch/>
        </p:blipFill>
        <p:spPr>
          <a:xfrm rot="-10241149">
            <a:off x="7463386" y="2250165"/>
            <a:ext cx="2065903" cy="2044321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2"/>
          <p:cNvSpPr txBox="1">
            <a:spLocks noGrp="1"/>
          </p:cNvSpPr>
          <p:nvPr>
            <p:ph type="title"/>
          </p:nvPr>
        </p:nvSpPr>
        <p:spPr>
          <a:xfrm>
            <a:off x="2934586" y="602274"/>
            <a:ext cx="2884967" cy="5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Benefits</a:t>
            </a:r>
            <a:endParaRPr dirty="0"/>
          </a:p>
        </p:txBody>
      </p:sp>
      <p:sp>
        <p:nvSpPr>
          <p:cNvPr id="548" name="Google Shape;548;p42"/>
          <p:cNvSpPr txBox="1">
            <a:spLocks noGrp="1"/>
          </p:cNvSpPr>
          <p:nvPr>
            <p:ph type="subTitle" idx="1"/>
          </p:nvPr>
        </p:nvSpPr>
        <p:spPr>
          <a:xfrm>
            <a:off x="569070" y="1455387"/>
            <a:ext cx="7694860" cy="2707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indent="-342900" algn="l"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b="1" dirty="0">
                <a:solidFill>
                  <a:srgbClr val="FFFF00"/>
                </a:solidFill>
              </a:rPr>
              <a:t>Customer-Centric:</a:t>
            </a:r>
            <a:br>
              <a:rPr lang="en-US" sz="2000" dirty="0">
                <a:solidFill>
                  <a:srgbClr val="FFFF00"/>
                </a:solidFill>
              </a:rPr>
            </a:br>
            <a:r>
              <a:rPr lang="en-US" sz="2000" i="1" dirty="0">
                <a:solidFill>
                  <a:srgbClr val="FFFF00"/>
                </a:solidFill>
              </a:rPr>
              <a:t>Enhanced experience with interactive and engaging shopping.</a:t>
            </a:r>
          </a:p>
          <a:p>
            <a:pPr marL="482600" indent="-342900" algn="l"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en-US" sz="2000" dirty="0">
              <a:solidFill>
                <a:srgbClr val="FFFF00"/>
              </a:solidFill>
            </a:endParaRPr>
          </a:p>
          <a:p>
            <a:pPr marL="482600" indent="-342900" algn="l"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b="1" dirty="0">
                <a:solidFill>
                  <a:srgbClr val="FFFF00"/>
                </a:solidFill>
              </a:rPr>
              <a:t>Increased Retention:</a:t>
            </a:r>
            <a:br>
              <a:rPr lang="en-US" sz="2000" dirty="0">
                <a:solidFill>
                  <a:srgbClr val="FFFF00"/>
                </a:solidFill>
              </a:rPr>
            </a:br>
            <a:r>
              <a:rPr lang="en-US" sz="2000" i="1" dirty="0">
                <a:solidFill>
                  <a:srgbClr val="FFFF00"/>
                </a:solidFill>
              </a:rPr>
              <a:t>Personalization boosts customer loyalty and satisfaction.</a:t>
            </a:r>
          </a:p>
          <a:p>
            <a:pPr marL="482600" indent="-342900" algn="l"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en-US" sz="2000" dirty="0">
              <a:solidFill>
                <a:srgbClr val="FFFF00"/>
              </a:solidFill>
            </a:endParaRPr>
          </a:p>
          <a:p>
            <a:pPr marL="482600" indent="-342900" algn="l"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b="1" dirty="0">
                <a:solidFill>
                  <a:srgbClr val="FFFF00"/>
                </a:solidFill>
              </a:rPr>
              <a:t>Competitive Edge:</a:t>
            </a:r>
            <a:br>
              <a:rPr lang="en-US" sz="2000" dirty="0">
                <a:solidFill>
                  <a:srgbClr val="FFFF00"/>
                </a:solidFill>
              </a:rPr>
            </a:br>
            <a:r>
              <a:rPr lang="en-US" sz="2000" i="1" dirty="0">
                <a:solidFill>
                  <a:srgbClr val="FFFF00"/>
                </a:solidFill>
              </a:rPr>
              <a:t>Retail stores leverage AR to stand out in a competitive market.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549" name="Google Shape;549;p42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20XX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50" name="Google Shape;550;p42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2"/>
          <p:cNvSpPr/>
          <p:nvPr/>
        </p:nvSpPr>
        <p:spPr>
          <a:xfrm>
            <a:off x="374425" y="243175"/>
            <a:ext cx="278100" cy="27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39;p41">
            <a:extLst>
              <a:ext uri="{FF2B5EF4-FFF2-40B4-BE49-F238E27FC236}">
                <a16:creationId xmlns:a16="http://schemas.microsoft.com/office/drawing/2014/main" id="{463FF514-98C3-D27C-143B-25EC1B127C6E}"/>
              </a:ext>
            </a:extLst>
          </p:cNvPr>
          <p:cNvSpPr/>
          <p:nvPr/>
        </p:nvSpPr>
        <p:spPr>
          <a:xfrm>
            <a:off x="2934587" y="1145604"/>
            <a:ext cx="2884966" cy="45719"/>
          </a:xfrm>
          <a:prstGeom prst="rect">
            <a:avLst/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525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62"/>
          <p:cNvGrpSpPr/>
          <p:nvPr/>
        </p:nvGrpSpPr>
        <p:grpSpPr>
          <a:xfrm>
            <a:off x="4839989" y="3503748"/>
            <a:ext cx="315287" cy="314952"/>
            <a:chOff x="1309875" y="1499912"/>
            <a:chExt cx="359015" cy="358633"/>
          </a:xfrm>
        </p:grpSpPr>
        <p:sp>
          <p:nvSpPr>
            <p:cNvPr id="1099" name="Google Shape;1099;p62"/>
            <p:cNvSpPr/>
            <p:nvPr/>
          </p:nvSpPr>
          <p:spPr>
            <a:xfrm>
              <a:off x="1309875" y="1499912"/>
              <a:ext cx="133708" cy="204665"/>
            </a:xfrm>
            <a:custGeom>
              <a:avLst/>
              <a:gdLst/>
              <a:ahLst/>
              <a:cxnLst/>
              <a:rect l="l" t="t" r="r" b="b"/>
              <a:pathLst>
                <a:path w="4204" h="6435" extrusionOk="0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62"/>
            <p:cNvSpPr/>
            <p:nvPr/>
          </p:nvSpPr>
          <p:spPr>
            <a:xfrm>
              <a:off x="1454524" y="1499912"/>
              <a:ext cx="213602" cy="123467"/>
            </a:xfrm>
            <a:custGeom>
              <a:avLst/>
              <a:gdLst/>
              <a:ahLst/>
              <a:cxnLst/>
              <a:rect l="l" t="t" r="r" b="b"/>
              <a:pathLst>
                <a:path w="6716" h="388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62"/>
            <p:cNvSpPr/>
            <p:nvPr/>
          </p:nvSpPr>
          <p:spPr>
            <a:xfrm>
              <a:off x="1322756" y="1634701"/>
              <a:ext cx="346134" cy="223844"/>
            </a:xfrm>
            <a:custGeom>
              <a:avLst/>
              <a:gdLst/>
              <a:ahLst/>
              <a:cxnLst/>
              <a:rect l="l" t="t" r="r" b="b"/>
              <a:pathLst>
                <a:path w="10883" h="7038" extrusionOk="0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62"/>
            <p:cNvSpPr/>
            <p:nvPr/>
          </p:nvSpPr>
          <p:spPr>
            <a:xfrm>
              <a:off x="1331852" y="1519217"/>
              <a:ext cx="191243" cy="140514"/>
            </a:xfrm>
            <a:custGeom>
              <a:avLst/>
              <a:gdLst/>
              <a:ahLst/>
              <a:cxnLst/>
              <a:rect l="l" t="t" r="r" b="b"/>
              <a:pathLst>
                <a:path w="6013" h="4418" extrusionOk="0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62"/>
            <p:cNvSpPr/>
            <p:nvPr/>
          </p:nvSpPr>
          <p:spPr>
            <a:xfrm>
              <a:off x="1331852" y="1519217"/>
              <a:ext cx="315442" cy="190512"/>
            </a:xfrm>
            <a:custGeom>
              <a:avLst/>
              <a:gdLst/>
              <a:ahLst/>
              <a:cxnLst/>
              <a:rect l="l" t="t" r="r" b="b"/>
              <a:pathLst>
                <a:path w="9918" h="5990" extrusionOk="0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62"/>
            <p:cNvSpPr/>
            <p:nvPr/>
          </p:nvSpPr>
          <p:spPr>
            <a:xfrm>
              <a:off x="1587056" y="166917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62"/>
            <p:cNvSpPr/>
            <p:nvPr/>
          </p:nvSpPr>
          <p:spPr>
            <a:xfrm>
              <a:off x="1471190" y="1538523"/>
              <a:ext cx="160965" cy="141278"/>
            </a:xfrm>
            <a:custGeom>
              <a:avLst/>
              <a:gdLst/>
              <a:ahLst/>
              <a:cxnLst/>
              <a:rect l="l" t="t" r="r" b="b"/>
              <a:pathLst>
                <a:path w="5061" h="4442" extrusionOk="0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62"/>
            <p:cNvSpPr/>
            <p:nvPr/>
          </p:nvSpPr>
          <p:spPr>
            <a:xfrm>
              <a:off x="1354943" y="1540049"/>
              <a:ext cx="124230" cy="148847"/>
            </a:xfrm>
            <a:custGeom>
              <a:avLst/>
              <a:gdLst/>
              <a:ahLst/>
              <a:cxnLst/>
              <a:rect l="l" t="t" r="r" b="b"/>
              <a:pathLst>
                <a:path w="3906" h="4680" extrusionOk="0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62"/>
            <p:cNvSpPr/>
            <p:nvPr/>
          </p:nvSpPr>
          <p:spPr>
            <a:xfrm>
              <a:off x="1399629" y="1581714"/>
              <a:ext cx="37148" cy="52669"/>
            </a:xfrm>
            <a:custGeom>
              <a:avLst/>
              <a:gdLst/>
              <a:ahLst/>
              <a:cxnLst/>
              <a:rect l="l" t="t" r="r" b="b"/>
              <a:pathLst>
                <a:path w="1168" h="1656" extrusionOk="0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" name="Google Shape;1108;p62"/>
          <p:cNvGrpSpPr/>
          <p:nvPr/>
        </p:nvGrpSpPr>
        <p:grpSpPr>
          <a:xfrm>
            <a:off x="6565360" y="3492935"/>
            <a:ext cx="405255" cy="275499"/>
            <a:chOff x="5283337" y="2478774"/>
            <a:chExt cx="358633" cy="243913"/>
          </a:xfrm>
        </p:grpSpPr>
        <p:sp>
          <p:nvSpPr>
            <p:cNvPr id="1109" name="Google Shape;1109;p62"/>
            <p:cNvSpPr/>
            <p:nvPr/>
          </p:nvSpPr>
          <p:spPr>
            <a:xfrm>
              <a:off x="5386735" y="2511056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494" y="1"/>
                  </a:moveTo>
                  <a:cubicBezTo>
                    <a:pt x="453" y="1"/>
                    <a:pt x="411" y="16"/>
                    <a:pt x="381" y="46"/>
                  </a:cubicBezTo>
                  <a:lnTo>
                    <a:pt x="60" y="367"/>
                  </a:lnTo>
                  <a:cubicBezTo>
                    <a:pt x="0" y="427"/>
                    <a:pt x="0" y="534"/>
                    <a:pt x="60" y="593"/>
                  </a:cubicBezTo>
                  <a:cubicBezTo>
                    <a:pt x="84" y="617"/>
                    <a:pt x="131" y="641"/>
                    <a:pt x="179" y="641"/>
                  </a:cubicBezTo>
                  <a:cubicBezTo>
                    <a:pt x="214" y="641"/>
                    <a:pt x="262" y="617"/>
                    <a:pt x="298" y="593"/>
                  </a:cubicBezTo>
                  <a:lnTo>
                    <a:pt x="619" y="260"/>
                  </a:lnTo>
                  <a:cubicBezTo>
                    <a:pt x="679" y="200"/>
                    <a:pt x="679" y="105"/>
                    <a:pt x="607" y="46"/>
                  </a:cubicBezTo>
                  <a:cubicBezTo>
                    <a:pt x="578" y="16"/>
                    <a:pt x="536" y="1"/>
                    <a:pt x="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62"/>
            <p:cNvSpPr/>
            <p:nvPr/>
          </p:nvSpPr>
          <p:spPr>
            <a:xfrm>
              <a:off x="5321599" y="2575811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506" y="1"/>
                  </a:moveTo>
                  <a:cubicBezTo>
                    <a:pt x="465" y="1"/>
                    <a:pt x="423" y="16"/>
                    <a:pt x="393" y="46"/>
                  </a:cubicBezTo>
                  <a:lnTo>
                    <a:pt x="72" y="367"/>
                  </a:lnTo>
                  <a:cubicBezTo>
                    <a:pt x="0" y="427"/>
                    <a:pt x="0" y="534"/>
                    <a:pt x="72" y="593"/>
                  </a:cubicBezTo>
                  <a:cubicBezTo>
                    <a:pt x="96" y="629"/>
                    <a:pt x="143" y="641"/>
                    <a:pt x="179" y="641"/>
                  </a:cubicBezTo>
                  <a:cubicBezTo>
                    <a:pt x="227" y="641"/>
                    <a:pt x="274" y="629"/>
                    <a:pt x="298" y="593"/>
                  </a:cubicBezTo>
                  <a:lnTo>
                    <a:pt x="631" y="272"/>
                  </a:lnTo>
                  <a:cubicBezTo>
                    <a:pt x="691" y="212"/>
                    <a:pt x="691" y="105"/>
                    <a:pt x="619" y="46"/>
                  </a:cubicBezTo>
                  <a:cubicBezTo>
                    <a:pt x="590" y="16"/>
                    <a:pt x="548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2"/>
            <p:cNvSpPr/>
            <p:nvPr/>
          </p:nvSpPr>
          <p:spPr>
            <a:xfrm>
              <a:off x="5386735" y="2575811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168" y="1"/>
                  </a:moveTo>
                  <a:cubicBezTo>
                    <a:pt x="128" y="1"/>
                    <a:pt x="89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81" y="593"/>
                  </a:lnTo>
                  <a:cubicBezTo>
                    <a:pt x="417" y="629"/>
                    <a:pt x="465" y="641"/>
                    <a:pt x="500" y="641"/>
                  </a:cubicBezTo>
                  <a:cubicBezTo>
                    <a:pt x="548" y="641"/>
                    <a:pt x="595" y="629"/>
                    <a:pt x="619" y="593"/>
                  </a:cubicBezTo>
                  <a:cubicBezTo>
                    <a:pt x="679" y="534"/>
                    <a:pt x="679" y="427"/>
                    <a:pt x="607" y="367"/>
                  </a:cubicBezTo>
                  <a:lnTo>
                    <a:pt x="286" y="46"/>
                  </a:lnTo>
                  <a:cubicBezTo>
                    <a:pt x="250" y="16"/>
                    <a:pt x="209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62"/>
            <p:cNvSpPr/>
            <p:nvPr/>
          </p:nvSpPr>
          <p:spPr>
            <a:xfrm>
              <a:off x="5321599" y="2511056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179" y="1"/>
                  </a:moveTo>
                  <a:cubicBezTo>
                    <a:pt x="140" y="1"/>
                    <a:pt x="101" y="16"/>
                    <a:pt x="72" y="46"/>
                  </a:cubicBezTo>
                  <a:cubicBezTo>
                    <a:pt x="0" y="105"/>
                    <a:pt x="0" y="200"/>
                    <a:pt x="72" y="260"/>
                  </a:cubicBezTo>
                  <a:lnTo>
                    <a:pt x="393" y="593"/>
                  </a:lnTo>
                  <a:cubicBezTo>
                    <a:pt x="429" y="617"/>
                    <a:pt x="465" y="641"/>
                    <a:pt x="512" y="641"/>
                  </a:cubicBezTo>
                  <a:cubicBezTo>
                    <a:pt x="560" y="641"/>
                    <a:pt x="596" y="617"/>
                    <a:pt x="631" y="593"/>
                  </a:cubicBezTo>
                  <a:cubicBezTo>
                    <a:pt x="691" y="534"/>
                    <a:pt x="691" y="427"/>
                    <a:pt x="619" y="367"/>
                  </a:cubicBezTo>
                  <a:lnTo>
                    <a:pt x="286" y="46"/>
                  </a:lnTo>
                  <a:cubicBezTo>
                    <a:pt x="256" y="16"/>
                    <a:pt x="218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62"/>
            <p:cNvSpPr/>
            <p:nvPr/>
          </p:nvSpPr>
          <p:spPr>
            <a:xfrm>
              <a:off x="5522670" y="2520916"/>
              <a:ext cx="17079" cy="15457"/>
            </a:xfrm>
            <a:custGeom>
              <a:avLst/>
              <a:gdLst/>
              <a:ahLst/>
              <a:cxnLst/>
              <a:rect l="l" t="t" r="r" b="b"/>
              <a:pathLst>
                <a:path w="537" h="486" extrusionOk="0">
                  <a:moveTo>
                    <a:pt x="346" y="0"/>
                  </a:moveTo>
                  <a:cubicBezTo>
                    <a:pt x="307" y="0"/>
                    <a:pt x="268" y="15"/>
                    <a:pt x="239" y="45"/>
                  </a:cubicBezTo>
                  <a:lnTo>
                    <a:pt x="60" y="224"/>
                  </a:lnTo>
                  <a:cubicBezTo>
                    <a:pt x="1" y="283"/>
                    <a:pt x="1" y="390"/>
                    <a:pt x="60" y="450"/>
                  </a:cubicBezTo>
                  <a:cubicBezTo>
                    <a:pt x="84" y="474"/>
                    <a:pt x="131" y="486"/>
                    <a:pt x="179" y="486"/>
                  </a:cubicBezTo>
                  <a:cubicBezTo>
                    <a:pt x="215" y="486"/>
                    <a:pt x="262" y="474"/>
                    <a:pt x="298" y="450"/>
                  </a:cubicBezTo>
                  <a:lnTo>
                    <a:pt x="477" y="271"/>
                  </a:lnTo>
                  <a:cubicBezTo>
                    <a:pt x="536" y="212"/>
                    <a:pt x="536" y="105"/>
                    <a:pt x="453" y="45"/>
                  </a:cubicBezTo>
                  <a:cubicBezTo>
                    <a:pt x="423" y="15"/>
                    <a:pt x="384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2"/>
            <p:cNvSpPr/>
            <p:nvPr/>
          </p:nvSpPr>
          <p:spPr>
            <a:xfrm>
              <a:off x="5473054" y="2570531"/>
              <a:ext cx="16698" cy="15839"/>
            </a:xfrm>
            <a:custGeom>
              <a:avLst/>
              <a:gdLst/>
              <a:ahLst/>
              <a:cxnLst/>
              <a:rect l="l" t="t" r="r" b="b"/>
              <a:pathLst>
                <a:path w="525" h="498" extrusionOk="0">
                  <a:moveTo>
                    <a:pt x="358" y="0"/>
                  </a:moveTo>
                  <a:cubicBezTo>
                    <a:pt x="319" y="0"/>
                    <a:pt x="281" y="15"/>
                    <a:pt x="251" y="45"/>
                  </a:cubicBezTo>
                  <a:lnTo>
                    <a:pt x="72" y="223"/>
                  </a:lnTo>
                  <a:cubicBezTo>
                    <a:pt x="1" y="283"/>
                    <a:pt x="1" y="390"/>
                    <a:pt x="72" y="450"/>
                  </a:cubicBezTo>
                  <a:cubicBezTo>
                    <a:pt x="96" y="473"/>
                    <a:pt x="144" y="497"/>
                    <a:pt x="179" y="497"/>
                  </a:cubicBezTo>
                  <a:cubicBezTo>
                    <a:pt x="227" y="497"/>
                    <a:pt x="275" y="473"/>
                    <a:pt x="298" y="450"/>
                  </a:cubicBezTo>
                  <a:lnTo>
                    <a:pt x="477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7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62"/>
            <p:cNvSpPr/>
            <p:nvPr/>
          </p:nvSpPr>
          <p:spPr>
            <a:xfrm>
              <a:off x="5522670" y="2570531"/>
              <a:ext cx="17079" cy="15839"/>
            </a:xfrm>
            <a:custGeom>
              <a:avLst/>
              <a:gdLst/>
              <a:ahLst/>
              <a:cxnLst/>
              <a:rect l="l" t="t" r="r" b="b"/>
              <a:pathLst>
                <a:path w="537" h="498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71"/>
                  </a:cubicBezTo>
                  <a:lnTo>
                    <a:pt x="239" y="450"/>
                  </a:lnTo>
                  <a:cubicBezTo>
                    <a:pt x="262" y="473"/>
                    <a:pt x="310" y="497"/>
                    <a:pt x="358" y="497"/>
                  </a:cubicBezTo>
                  <a:cubicBezTo>
                    <a:pt x="393" y="497"/>
                    <a:pt x="441" y="473"/>
                    <a:pt x="477" y="450"/>
                  </a:cubicBezTo>
                  <a:cubicBezTo>
                    <a:pt x="536" y="390"/>
                    <a:pt x="536" y="283"/>
                    <a:pt x="453" y="223"/>
                  </a:cubicBez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2"/>
            <p:cNvSpPr/>
            <p:nvPr/>
          </p:nvSpPr>
          <p:spPr>
            <a:xfrm>
              <a:off x="5473054" y="2520916"/>
              <a:ext cx="16698" cy="15457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179" y="0"/>
                  </a:moveTo>
                  <a:cubicBezTo>
                    <a:pt x="141" y="0"/>
                    <a:pt x="102" y="15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lnTo>
                    <a:pt x="251" y="450"/>
                  </a:lnTo>
                  <a:cubicBezTo>
                    <a:pt x="275" y="474"/>
                    <a:pt x="322" y="486"/>
                    <a:pt x="370" y="486"/>
                  </a:cubicBezTo>
                  <a:cubicBezTo>
                    <a:pt x="406" y="486"/>
                    <a:pt x="453" y="474"/>
                    <a:pt x="477" y="450"/>
                  </a:cubicBezTo>
                  <a:cubicBezTo>
                    <a:pt x="525" y="390"/>
                    <a:pt x="525" y="283"/>
                    <a:pt x="465" y="224"/>
                  </a:cubicBezTo>
                  <a:lnTo>
                    <a:pt x="287" y="45"/>
                  </a:lnTo>
                  <a:cubicBezTo>
                    <a:pt x="257" y="15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62"/>
            <p:cNvSpPr/>
            <p:nvPr/>
          </p:nvSpPr>
          <p:spPr>
            <a:xfrm>
              <a:off x="5343926" y="2638594"/>
              <a:ext cx="95860" cy="10623"/>
            </a:xfrm>
            <a:custGeom>
              <a:avLst/>
              <a:gdLst/>
              <a:ahLst/>
              <a:cxnLst/>
              <a:rect l="l" t="t" r="r" b="b"/>
              <a:pathLst>
                <a:path w="3014" h="33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2846" y="334"/>
                  </a:lnTo>
                  <a:cubicBezTo>
                    <a:pt x="2942" y="334"/>
                    <a:pt x="3013" y="262"/>
                    <a:pt x="3013" y="167"/>
                  </a:cubicBezTo>
                  <a:cubicBezTo>
                    <a:pt x="3013" y="84"/>
                    <a:pt x="2942" y="0"/>
                    <a:pt x="2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62"/>
            <p:cNvSpPr/>
            <p:nvPr/>
          </p:nvSpPr>
          <p:spPr>
            <a:xfrm>
              <a:off x="5343926" y="2689323"/>
              <a:ext cx="20482" cy="10655"/>
            </a:xfrm>
            <a:custGeom>
              <a:avLst/>
              <a:gdLst/>
              <a:ahLst/>
              <a:cxnLst/>
              <a:rect l="l" t="t" r="r" b="b"/>
              <a:pathLst>
                <a:path w="644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477" y="334"/>
                  </a:lnTo>
                  <a:cubicBezTo>
                    <a:pt x="572" y="334"/>
                    <a:pt x="644" y="251"/>
                    <a:pt x="644" y="167"/>
                  </a:cubicBezTo>
                  <a:cubicBezTo>
                    <a:pt x="644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62"/>
            <p:cNvSpPr/>
            <p:nvPr/>
          </p:nvSpPr>
          <p:spPr>
            <a:xfrm>
              <a:off x="5378021" y="2689323"/>
              <a:ext cx="61765" cy="10655"/>
            </a:xfrm>
            <a:custGeom>
              <a:avLst/>
              <a:gdLst/>
              <a:ahLst/>
              <a:cxnLst/>
              <a:rect l="l" t="t" r="r" b="b"/>
              <a:pathLst>
                <a:path w="1942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774" y="334"/>
                  </a:lnTo>
                  <a:cubicBezTo>
                    <a:pt x="1870" y="334"/>
                    <a:pt x="1941" y="251"/>
                    <a:pt x="1941" y="167"/>
                  </a:cubicBezTo>
                  <a:cubicBezTo>
                    <a:pt x="1941" y="72"/>
                    <a:pt x="1870" y="1"/>
                    <a:pt x="1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62"/>
            <p:cNvSpPr/>
            <p:nvPr/>
          </p:nvSpPr>
          <p:spPr>
            <a:xfrm>
              <a:off x="5343926" y="2663975"/>
              <a:ext cx="95860" cy="10241"/>
            </a:xfrm>
            <a:custGeom>
              <a:avLst/>
              <a:gdLst/>
              <a:ahLst/>
              <a:cxnLst/>
              <a:rect l="l" t="t" r="r" b="b"/>
              <a:pathLst>
                <a:path w="3014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846" y="322"/>
                  </a:lnTo>
                  <a:cubicBezTo>
                    <a:pt x="2942" y="322"/>
                    <a:pt x="3013" y="250"/>
                    <a:pt x="3013" y="155"/>
                  </a:cubicBezTo>
                  <a:cubicBezTo>
                    <a:pt x="3013" y="72"/>
                    <a:pt x="2942" y="0"/>
                    <a:pt x="2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62"/>
            <p:cNvSpPr/>
            <p:nvPr/>
          </p:nvSpPr>
          <p:spPr>
            <a:xfrm>
              <a:off x="5283337" y="2478774"/>
              <a:ext cx="287072" cy="149229"/>
            </a:xfrm>
            <a:custGeom>
              <a:avLst/>
              <a:gdLst/>
              <a:ahLst/>
              <a:cxnLst/>
              <a:rect l="l" t="t" r="r" b="b"/>
              <a:pathLst>
                <a:path w="9026" h="4692" extrusionOk="0">
                  <a:moveTo>
                    <a:pt x="7002" y="834"/>
                  </a:moveTo>
                  <a:cubicBezTo>
                    <a:pt x="7383" y="834"/>
                    <a:pt x="7776" y="977"/>
                    <a:pt x="8073" y="1275"/>
                  </a:cubicBezTo>
                  <a:cubicBezTo>
                    <a:pt x="8669" y="1870"/>
                    <a:pt x="8669" y="2823"/>
                    <a:pt x="8073" y="3418"/>
                  </a:cubicBezTo>
                  <a:cubicBezTo>
                    <a:pt x="7776" y="3716"/>
                    <a:pt x="7389" y="3864"/>
                    <a:pt x="7002" y="3864"/>
                  </a:cubicBezTo>
                  <a:cubicBezTo>
                    <a:pt x="6615" y="3864"/>
                    <a:pt x="6228" y="3716"/>
                    <a:pt x="5930" y="3418"/>
                  </a:cubicBezTo>
                  <a:cubicBezTo>
                    <a:pt x="5335" y="2823"/>
                    <a:pt x="5335" y="1870"/>
                    <a:pt x="5930" y="1275"/>
                  </a:cubicBezTo>
                  <a:cubicBezTo>
                    <a:pt x="6228" y="977"/>
                    <a:pt x="6609" y="834"/>
                    <a:pt x="7002" y="834"/>
                  </a:cubicBezTo>
                  <a:close/>
                  <a:moveTo>
                    <a:pt x="2561" y="322"/>
                  </a:moveTo>
                  <a:cubicBezTo>
                    <a:pt x="3084" y="322"/>
                    <a:pt x="3608" y="525"/>
                    <a:pt x="3989" y="918"/>
                  </a:cubicBezTo>
                  <a:cubicBezTo>
                    <a:pt x="4787" y="1715"/>
                    <a:pt x="4787" y="2989"/>
                    <a:pt x="3989" y="3775"/>
                  </a:cubicBezTo>
                  <a:cubicBezTo>
                    <a:pt x="3596" y="4174"/>
                    <a:pt x="3079" y="4373"/>
                    <a:pt x="2561" y="4373"/>
                  </a:cubicBezTo>
                  <a:cubicBezTo>
                    <a:pt x="2043" y="4373"/>
                    <a:pt x="1525" y="4174"/>
                    <a:pt x="1132" y="3775"/>
                  </a:cubicBezTo>
                  <a:cubicBezTo>
                    <a:pt x="346" y="2989"/>
                    <a:pt x="346" y="1715"/>
                    <a:pt x="1132" y="918"/>
                  </a:cubicBezTo>
                  <a:cubicBezTo>
                    <a:pt x="1525" y="537"/>
                    <a:pt x="2037" y="322"/>
                    <a:pt x="2561" y="322"/>
                  </a:cubicBezTo>
                  <a:close/>
                  <a:moveTo>
                    <a:pt x="2575" y="1"/>
                  </a:moveTo>
                  <a:cubicBezTo>
                    <a:pt x="1974" y="1"/>
                    <a:pt x="1370" y="227"/>
                    <a:pt x="906" y="680"/>
                  </a:cubicBezTo>
                  <a:cubicBezTo>
                    <a:pt x="1" y="1596"/>
                    <a:pt x="1" y="3085"/>
                    <a:pt x="906" y="4001"/>
                  </a:cubicBezTo>
                  <a:cubicBezTo>
                    <a:pt x="1370" y="4466"/>
                    <a:pt x="1965" y="4692"/>
                    <a:pt x="2561" y="4692"/>
                  </a:cubicBezTo>
                  <a:cubicBezTo>
                    <a:pt x="3156" y="4692"/>
                    <a:pt x="3763" y="4466"/>
                    <a:pt x="4216" y="4001"/>
                  </a:cubicBezTo>
                  <a:cubicBezTo>
                    <a:pt x="4525" y="3692"/>
                    <a:pt x="4739" y="3299"/>
                    <a:pt x="4835" y="2882"/>
                  </a:cubicBezTo>
                  <a:lnTo>
                    <a:pt x="5240" y="2882"/>
                  </a:lnTo>
                  <a:cubicBezTo>
                    <a:pt x="5335" y="3156"/>
                    <a:pt x="5478" y="3418"/>
                    <a:pt x="5704" y="3632"/>
                  </a:cubicBezTo>
                  <a:cubicBezTo>
                    <a:pt x="6061" y="3990"/>
                    <a:pt x="6537" y="4168"/>
                    <a:pt x="7002" y="4168"/>
                  </a:cubicBezTo>
                  <a:cubicBezTo>
                    <a:pt x="7454" y="4168"/>
                    <a:pt x="7930" y="3990"/>
                    <a:pt x="8288" y="3632"/>
                  </a:cubicBezTo>
                  <a:cubicBezTo>
                    <a:pt x="9026" y="2930"/>
                    <a:pt x="9026" y="1775"/>
                    <a:pt x="8311" y="1061"/>
                  </a:cubicBezTo>
                  <a:cubicBezTo>
                    <a:pt x="7954" y="703"/>
                    <a:pt x="7481" y="525"/>
                    <a:pt x="7008" y="525"/>
                  </a:cubicBezTo>
                  <a:cubicBezTo>
                    <a:pt x="6534" y="525"/>
                    <a:pt x="6061" y="703"/>
                    <a:pt x="5704" y="1061"/>
                  </a:cubicBezTo>
                  <a:cubicBezTo>
                    <a:pt x="5287" y="1477"/>
                    <a:pt x="5109" y="2037"/>
                    <a:pt x="5180" y="2573"/>
                  </a:cubicBezTo>
                  <a:lnTo>
                    <a:pt x="4894" y="2573"/>
                  </a:lnTo>
                  <a:cubicBezTo>
                    <a:pt x="4954" y="1906"/>
                    <a:pt x="4739" y="1203"/>
                    <a:pt x="4227" y="680"/>
                  </a:cubicBezTo>
                  <a:cubicBezTo>
                    <a:pt x="3775" y="227"/>
                    <a:pt x="3177" y="1"/>
                    <a:pt x="2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62"/>
            <p:cNvSpPr/>
            <p:nvPr/>
          </p:nvSpPr>
          <p:spPr>
            <a:xfrm>
              <a:off x="5336356" y="2524987"/>
              <a:ext cx="56836" cy="56836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34"/>
                  </a:moveTo>
                  <a:cubicBezTo>
                    <a:pt x="1203" y="334"/>
                    <a:pt x="1465" y="584"/>
                    <a:pt x="1465" y="893"/>
                  </a:cubicBezTo>
                  <a:cubicBezTo>
                    <a:pt x="1465" y="1215"/>
                    <a:pt x="1203" y="1465"/>
                    <a:pt x="894" y="1465"/>
                  </a:cubicBezTo>
                  <a:cubicBezTo>
                    <a:pt x="584" y="1465"/>
                    <a:pt x="334" y="1215"/>
                    <a:pt x="334" y="893"/>
                  </a:cubicBezTo>
                  <a:cubicBezTo>
                    <a:pt x="334" y="584"/>
                    <a:pt x="584" y="334"/>
                    <a:pt x="894" y="334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94"/>
                    <a:pt x="405" y="1786"/>
                    <a:pt x="894" y="1786"/>
                  </a:cubicBezTo>
                  <a:cubicBezTo>
                    <a:pt x="1394" y="1786"/>
                    <a:pt x="1787" y="1394"/>
                    <a:pt x="1787" y="893"/>
                  </a:cubicBez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2"/>
            <p:cNvSpPr/>
            <p:nvPr/>
          </p:nvSpPr>
          <p:spPr>
            <a:xfrm>
              <a:off x="5486699" y="2534083"/>
              <a:ext cx="38643" cy="39025"/>
            </a:xfrm>
            <a:custGeom>
              <a:avLst/>
              <a:gdLst/>
              <a:ahLst/>
              <a:cxnLst/>
              <a:rect l="l" t="t" r="r" b="b"/>
              <a:pathLst>
                <a:path w="1215" h="1227" extrusionOk="0">
                  <a:moveTo>
                    <a:pt x="608" y="334"/>
                  </a:moveTo>
                  <a:cubicBezTo>
                    <a:pt x="762" y="334"/>
                    <a:pt x="893" y="465"/>
                    <a:pt x="893" y="607"/>
                  </a:cubicBezTo>
                  <a:cubicBezTo>
                    <a:pt x="905" y="774"/>
                    <a:pt x="774" y="893"/>
                    <a:pt x="608" y="893"/>
                  </a:cubicBezTo>
                  <a:cubicBezTo>
                    <a:pt x="441" y="893"/>
                    <a:pt x="322" y="762"/>
                    <a:pt x="322" y="607"/>
                  </a:cubicBezTo>
                  <a:cubicBezTo>
                    <a:pt x="322" y="465"/>
                    <a:pt x="453" y="334"/>
                    <a:pt x="608" y="334"/>
                  </a:cubicBezTo>
                  <a:close/>
                  <a:moveTo>
                    <a:pt x="608" y="0"/>
                  </a:moveTo>
                  <a:cubicBezTo>
                    <a:pt x="262" y="0"/>
                    <a:pt x="0" y="274"/>
                    <a:pt x="0" y="607"/>
                  </a:cubicBezTo>
                  <a:cubicBezTo>
                    <a:pt x="0" y="953"/>
                    <a:pt x="262" y="1227"/>
                    <a:pt x="608" y="1227"/>
                  </a:cubicBezTo>
                  <a:cubicBezTo>
                    <a:pt x="941" y="1227"/>
                    <a:pt x="1215" y="953"/>
                    <a:pt x="1215" y="607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62"/>
            <p:cNvSpPr/>
            <p:nvPr/>
          </p:nvSpPr>
          <p:spPr>
            <a:xfrm>
              <a:off x="5466248" y="2638594"/>
              <a:ext cx="61384" cy="61765"/>
            </a:xfrm>
            <a:custGeom>
              <a:avLst/>
              <a:gdLst/>
              <a:ahLst/>
              <a:cxnLst/>
              <a:rect l="l" t="t" r="r" b="b"/>
              <a:pathLst>
                <a:path w="1930" h="1942" extrusionOk="0">
                  <a:moveTo>
                    <a:pt x="1608" y="310"/>
                  </a:moveTo>
                  <a:lnTo>
                    <a:pt x="1608" y="1596"/>
                  </a:lnTo>
                  <a:lnTo>
                    <a:pt x="322" y="1596"/>
                  </a:lnTo>
                  <a:lnTo>
                    <a:pt x="322" y="310"/>
                  </a:lnTo>
                  <a:close/>
                  <a:moveTo>
                    <a:pt x="239" y="0"/>
                  </a:moveTo>
                  <a:cubicBezTo>
                    <a:pt x="96" y="0"/>
                    <a:pt x="0" y="108"/>
                    <a:pt x="0" y="238"/>
                  </a:cubicBezTo>
                  <a:lnTo>
                    <a:pt x="0" y="1703"/>
                  </a:lnTo>
                  <a:cubicBezTo>
                    <a:pt x="0" y="1834"/>
                    <a:pt x="108" y="1941"/>
                    <a:pt x="239" y="1941"/>
                  </a:cubicBezTo>
                  <a:lnTo>
                    <a:pt x="1691" y="1941"/>
                  </a:lnTo>
                  <a:cubicBezTo>
                    <a:pt x="1834" y="1941"/>
                    <a:pt x="1929" y="1834"/>
                    <a:pt x="1929" y="1703"/>
                  </a:cubicBezTo>
                  <a:lnTo>
                    <a:pt x="1929" y="238"/>
                  </a:lnTo>
                  <a:cubicBezTo>
                    <a:pt x="1929" y="108"/>
                    <a:pt x="1834" y="0"/>
                    <a:pt x="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62"/>
            <p:cNvSpPr/>
            <p:nvPr/>
          </p:nvSpPr>
          <p:spPr>
            <a:xfrm>
              <a:off x="5316287" y="2582458"/>
              <a:ext cx="325683" cy="140228"/>
            </a:xfrm>
            <a:custGeom>
              <a:avLst/>
              <a:gdLst/>
              <a:ahLst/>
              <a:cxnLst/>
              <a:rect l="l" t="t" r="r" b="b"/>
              <a:pathLst>
                <a:path w="10240" h="4409" extrusionOk="0">
                  <a:moveTo>
                    <a:pt x="8311" y="1289"/>
                  </a:moveTo>
                  <a:lnTo>
                    <a:pt x="8311" y="2420"/>
                  </a:lnTo>
                  <a:lnTo>
                    <a:pt x="7633" y="2420"/>
                  </a:lnTo>
                  <a:lnTo>
                    <a:pt x="7633" y="1289"/>
                  </a:lnTo>
                  <a:close/>
                  <a:moveTo>
                    <a:pt x="9907" y="325"/>
                  </a:moveTo>
                  <a:lnTo>
                    <a:pt x="9907" y="337"/>
                  </a:lnTo>
                  <a:lnTo>
                    <a:pt x="9907" y="3397"/>
                  </a:lnTo>
                  <a:lnTo>
                    <a:pt x="9895" y="3408"/>
                  </a:lnTo>
                  <a:lnTo>
                    <a:pt x="8656" y="3063"/>
                  </a:lnTo>
                  <a:cubicBezTo>
                    <a:pt x="8656" y="3063"/>
                    <a:pt x="8645" y="3063"/>
                    <a:pt x="8645" y="3051"/>
                  </a:cubicBezTo>
                  <a:lnTo>
                    <a:pt x="8645" y="2587"/>
                  </a:lnTo>
                  <a:lnTo>
                    <a:pt x="8645" y="1146"/>
                  </a:lnTo>
                  <a:lnTo>
                    <a:pt x="8645" y="682"/>
                  </a:lnTo>
                  <a:cubicBezTo>
                    <a:pt x="8645" y="682"/>
                    <a:pt x="8645" y="670"/>
                    <a:pt x="8656" y="670"/>
                  </a:cubicBezTo>
                  <a:lnTo>
                    <a:pt x="9895" y="325"/>
                  </a:lnTo>
                  <a:close/>
                  <a:moveTo>
                    <a:pt x="9887" y="1"/>
                  </a:moveTo>
                  <a:cubicBezTo>
                    <a:pt x="9858" y="1"/>
                    <a:pt x="9829" y="5"/>
                    <a:pt x="9799" y="15"/>
                  </a:cubicBezTo>
                  <a:lnTo>
                    <a:pt x="8573" y="360"/>
                  </a:lnTo>
                  <a:cubicBezTo>
                    <a:pt x="8418" y="396"/>
                    <a:pt x="8311" y="539"/>
                    <a:pt x="8311" y="682"/>
                  </a:cubicBezTo>
                  <a:lnTo>
                    <a:pt x="8311" y="980"/>
                  </a:lnTo>
                  <a:lnTo>
                    <a:pt x="7633" y="980"/>
                  </a:lnTo>
                  <a:lnTo>
                    <a:pt x="7633" y="741"/>
                  </a:lnTo>
                  <a:cubicBezTo>
                    <a:pt x="7633" y="658"/>
                    <a:pt x="7561" y="575"/>
                    <a:pt x="7466" y="575"/>
                  </a:cubicBezTo>
                  <a:cubicBezTo>
                    <a:pt x="7382" y="575"/>
                    <a:pt x="7299" y="658"/>
                    <a:pt x="7299" y="741"/>
                  </a:cubicBezTo>
                  <a:lnTo>
                    <a:pt x="7299" y="1146"/>
                  </a:lnTo>
                  <a:lnTo>
                    <a:pt x="7299" y="2587"/>
                  </a:lnTo>
                  <a:lnTo>
                    <a:pt x="7299" y="4004"/>
                  </a:lnTo>
                  <a:cubicBezTo>
                    <a:pt x="7299" y="4051"/>
                    <a:pt x="7263" y="4087"/>
                    <a:pt x="7216" y="4087"/>
                  </a:cubicBezTo>
                  <a:lnTo>
                    <a:pt x="417" y="4087"/>
                  </a:lnTo>
                  <a:cubicBezTo>
                    <a:pt x="370" y="4087"/>
                    <a:pt x="322" y="4051"/>
                    <a:pt x="322" y="4004"/>
                  </a:cubicBezTo>
                  <a:lnTo>
                    <a:pt x="322" y="1503"/>
                  </a:lnTo>
                  <a:cubicBezTo>
                    <a:pt x="322" y="1408"/>
                    <a:pt x="251" y="1337"/>
                    <a:pt x="155" y="1337"/>
                  </a:cubicBezTo>
                  <a:cubicBezTo>
                    <a:pt x="72" y="1337"/>
                    <a:pt x="1" y="1408"/>
                    <a:pt x="1" y="1503"/>
                  </a:cubicBezTo>
                  <a:lnTo>
                    <a:pt x="1" y="4004"/>
                  </a:lnTo>
                  <a:cubicBezTo>
                    <a:pt x="1" y="4230"/>
                    <a:pt x="179" y="4409"/>
                    <a:pt x="394" y="4409"/>
                  </a:cubicBezTo>
                  <a:lnTo>
                    <a:pt x="7216" y="4409"/>
                  </a:lnTo>
                  <a:cubicBezTo>
                    <a:pt x="7442" y="4409"/>
                    <a:pt x="7621" y="4230"/>
                    <a:pt x="7621" y="4004"/>
                  </a:cubicBezTo>
                  <a:lnTo>
                    <a:pt x="7621" y="2754"/>
                  </a:lnTo>
                  <a:lnTo>
                    <a:pt x="8299" y="2754"/>
                  </a:lnTo>
                  <a:lnTo>
                    <a:pt x="8299" y="3051"/>
                  </a:lnTo>
                  <a:cubicBezTo>
                    <a:pt x="8299" y="3194"/>
                    <a:pt x="8406" y="3337"/>
                    <a:pt x="8549" y="3373"/>
                  </a:cubicBezTo>
                  <a:lnTo>
                    <a:pt x="9788" y="3718"/>
                  </a:lnTo>
                  <a:cubicBezTo>
                    <a:pt x="9823" y="3730"/>
                    <a:pt x="9847" y="3730"/>
                    <a:pt x="9883" y="3730"/>
                  </a:cubicBezTo>
                  <a:cubicBezTo>
                    <a:pt x="9954" y="3730"/>
                    <a:pt x="10026" y="3706"/>
                    <a:pt x="10085" y="3658"/>
                  </a:cubicBezTo>
                  <a:cubicBezTo>
                    <a:pt x="10180" y="3599"/>
                    <a:pt x="10216" y="3492"/>
                    <a:pt x="10216" y="3397"/>
                  </a:cubicBezTo>
                  <a:lnTo>
                    <a:pt x="10216" y="337"/>
                  </a:lnTo>
                  <a:cubicBezTo>
                    <a:pt x="10240" y="241"/>
                    <a:pt x="10169" y="134"/>
                    <a:pt x="10097" y="75"/>
                  </a:cubicBezTo>
                  <a:cubicBezTo>
                    <a:pt x="10037" y="32"/>
                    <a:pt x="9964" y="1"/>
                    <a:pt x="9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62"/>
          <p:cNvSpPr/>
          <p:nvPr/>
        </p:nvSpPr>
        <p:spPr>
          <a:xfrm>
            <a:off x="6588476" y="3965420"/>
            <a:ext cx="359015" cy="358442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7" name="Google Shape;1127;p62"/>
          <p:cNvGrpSpPr/>
          <p:nvPr/>
        </p:nvGrpSpPr>
        <p:grpSpPr>
          <a:xfrm>
            <a:off x="4824834" y="3997907"/>
            <a:ext cx="373952" cy="316695"/>
            <a:chOff x="6671087" y="2009304"/>
            <a:chExt cx="332757" cy="281833"/>
          </a:xfrm>
        </p:grpSpPr>
        <p:sp>
          <p:nvSpPr>
            <p:cNvPr id="1128" name="Google Shape;1128;p62"/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62"/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0" name="Google Shape;1130;p62"/>
          <p:cNvSpPr txBox="1">
            <a:spLocks noGrp="1"/>
          </p:cNvSpPr>
          <p:nvPr>
            <p:ph type="title"/>
          </p:nvPr>
        </p:nvSpPr>
        <p:spPr>
          <a:xfrm>
            <a:off x="856050" y="457200"/>
            <a:ext cx="7431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Market</a:t>
            </a:r>
            <a:endParaRPr sz="3000" dirty="0"/>
          </a:p>
        </p:txBody>
      </p:sp>
      <p:sp>
        <p:nvSpPr>
          <p:cNvPr id="1131" name="Google Shape;1131;p62"/>
          <p:cNvSpPr txBox="1"/>
          <p:nvPr/>
        </p:nvSpPr>
        <p:spPr>
          <a:xfrm>
            <a:off x="825700" y="1112425"/>
            <a:ext cx="37008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AGE</a:t>
            </a:r>
            <a:endParaRPr sz="16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1132" name="Google Shape;1132;p62"/>
          <p:cNvGrpSpPr/>
          <p:nvPr/>
        </p:nvGrpSpPr>
        <p:grpSpPr>
          <a:xfrm>
            <a:off x="906912" y="1504530"/>
            <a:ext cx="653826" cy="653826"/>
            <a:chOff x="5681300" y="2527788"/>
            <a:chExt cx="805800" cy="805800"/>
          </a:xfrm>
        </p:grpSpPr>
        <p:sp>
          <p:nvSpPr>
            <p:cNvPr id="1133" name="Google Shape;1133;p62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62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16135890"/>
                <a:gd name="adj2" fmla="val 5421898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35" name="Google Shape;1135;p62"/>
          <p:cNvSpPr txBox="1"/>
          <p:nvPr/>
        </p:nvSpPr>
        <p:spPr>
          <a:xfrm>
            <a:off x="697425" y="2486313"/>
            <a:ext cx="10728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rPr>
              <a:t>21 - 30</a:t>
            </a:r>
            <a:endParaRPr dirty="0">
              <a:solidFill>
                <a:schemeClr val="dk1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  <p:sp>
        <p:nvSpPr>
          <p:cNvPr id="1136" name="Google Shape;1136;p62"/>
          <p:cNvSpPr txBox="1"/>
          <p:nvPr/>
        </p:nvSpPr>
        <p:spPr>
          <a:xfrm>
            <a:off x="877125" y="2256647"/>
            <a:ext cx="7134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50%</a:t>
            </a:r>
            <a:endParaRPr i="1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37" name="Google Shape;1137;p62"/>
          <p:cNvSpPr txBox="1"/>
          <p:nvPr/>
        </p:nvSpPr>
        <p:spPr>
          <a:xfrm>
            <a:off x="1851975" y="2486313"/>
            <a:ext cx="10728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rPr>
              <a:t>31 - 40</a:t>
            </a:r>
            <a:endParaRPr dirty="0">
              <a:solidFill>
                <a:schemeClr val="dk1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  <p:sp>
        <p:nvSpPr>
          <p:cNvPr id="1138" name="Google Shape;1138;p62"/>
          <p:cNvSpPr txBox="1"/>
          <p:nvPr/>
        </p:nvSpPr>
        <p:spPr>
          <a:xfrm>
            <a:off x="2031675" y="2256647"/>
            <a:ext cx="7134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35%</a:t>
            </a:r>
            <a:endParaRPr i="1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39" name="Google Shape;1139;p62"/>
          <p:cNvSpPr txBox="1"/>
          <p:nvPr/>
        </p:nvSpPr>
        <p:spPr>
          <a:xfrm>
            <a:off x="3006525" y="2486313"/>
            <a:ext cx="10728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rPr>
              <a:t>41 - 50</a:t>
            </a:r>
            <a:endParaRPr dirty="0">
              <a:solidFill>
                <a:schemeClr val="dk1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  <p:sp>
        <p:nvSpPr>
          <p:cNvPr id="1140" name="Google Shape;1140;p62"/>
          <p:cNvSpPr txBox="1"/>
          <p:nvPr/>
        </p:nvSpPr>
        <p:spPr>
          <a:xfrm>
            <a:off x="3186225" y="2256647"/>
            <a:ext cx="7134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15%</a:t>
            </a:r>
            <a:endParaRPr i="1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1141" name="Google Shape;1141;p62"/>
          <p:cNvGrpSpPr/>
          <p:nvPr/>
        </p:nvGrpSpPr>
        <p:grpSpPr>
          <a:xfrm>
            <a:off x="2061474" y="1504530"/>
            <a:ext cx="653826" cy="653826"/>
            <a:chOff x="5681300" y="2527788"/>
            <a:chExt cx="805800" cy="805800"/>
          </a:xfrm>
        </p:grpSpPr>
        <p:sp>
          <p:nvSpPr>
            <p:cNvPr id="1142" name="Google Shape;1142;p62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62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5450806"/>
                <a:gd name="adj2" fmla="val 9953988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4" name="Google Shape;1144;p62"/>
          <p:cNvGrpSpPr/>
          <p:nvPr/>
        </p:nvGrpSpPr>
        <p:grpSpPr>
          <a:xfrm>
            <a:off x="3216049" y="1504530"/>
            <a:ext cx="653826" cy="653826"/>
            <a:chOff x="5681300" y="2527788"/>
            <a:chExt cx="805800" cy="805800"/>
          </a:xfrm>
        </p:grpSpPr>
        <p:sp>
          <p:nvSpPr>
            <p:cNvPr id="1145" name="Google Shape;1145;p62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62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9476394"/>
                <a:gd name="adj2" fmla="val 16148915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47" name="Google Shape;1147;p62"/>
          <p:cNvSpPr txBox="1"/>
          <p:nvPr/>
        </p:nvSpPr>
        <p:spPr>
          <a:xfrm>
            <a:off x="669154" y="3140144"/>
            <a:ext cx="37008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GENDER</a:t>
            </a:r>
            <a:endParaRPr sz="16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48" name="Google Shape;1148;p62"/>
          <p:cNvSpPr txBox="1"/>
          <p:nvPr/>
        </p:nvSpPr>
        <p:spPr>
          <a:xfrm>
            <a:off x="763567" y="3532244"/>
            <a:ext cx="8502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rPr>
              <a:t>Man</a:t>
            </a:r>
            <a:endParaRPr>
              <a:solidFill>
                <a:schemeClr val="dk1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  <p:sp>
        <p:nvSpPr>
          <p:cNvPr id="1149" name="Google Shape;1149;p62"/>
          <p:cNvSpPr txBox="1"/>
          <p:nvPr/>
        </p:nvSpPr>
        <p:spPr>
          <a:xfrm>
            <a:off x="763567" y="3926868"/>
            <a:ext cx="8502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rPr>
              <a:t>Woman</a:t>
            </a:r>
            <a:endParaRPr>
              <a:solidFill>
                <a:schemeClr val="dk1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  <p:sp>
        <p:nvSpPr>
          <p:cNvPr id="1150" name="Google Shape;1150;p62"/>
          <p:cNvSpPr txBox="1"/>
          <p:nvPr/>
        </p:nvSpPr>
        <p:spPr>
          <a:xfrm>
            <a:off x="3692916" y="3532244"/>
            <a:ext cx="7134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55%</a:t>
            </a:r>
            <a:endParaRPr i="1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51" name="Google Shape;1151;p62"/>
          <p:cNvSpPr txBox="1"/>
          <p:nvPr/>
        </p:nvSpPr>
        <p:spPr>
          <a:xfrm>
            <a:off x="3692916" y="3926866"/>
            <a:ext cx="7134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45%</a:t>
            </a:r>
            <a:endParaRPr i="1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1154" name="Google Shape;1154;p62"/>
          <p:cNvGrpSpPr/>
          <p:nvPr/>
        </p:nvGrpSpPr>
        <p:grpSpPr>
          <a:xfrm>
            <a:off x="1652075" y="3559019"/>
            <a:ext cx="1857906" cy="159138"/>
            <a:chOff x="4775934" y="3207650"/>
            <a:chExt cx="1857906" cy="159138"/>
          </a:xfrm>
        </p:grpSpPr>
        <p:sp>
          <p:nvSpPr>
            <p:cNvPr id="1155" name="Google Shape;1155;p62"/>
            <p:cNvSpPr/>
            <p:nvPr/>
          </p:nvSpPr>
          <p:spPr>
            <a:xfrm>
              <a:off x="4775934" y="3207650"/>
              <a:ext cx="142796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62"/>
            <p:cNvSpPr/>
            <p:nvPr/>
          </p:nvSpPr>
          <p:spPr>
            <a:xfrm>
              <a:off x="4966498" y="3207650"/>
              <a:ext cx="142796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2"/>
            <p:cNvSpPr/>
            <p:nvPr/>
          </p:nvSpPr>
          <p:spPr>
            <a:xfrm>
              <a:off x="5157062" y="3207650"/>
              <a:ext cx="142796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2"/>
            <p:cNvSpPr/>
            <p:nvPr/>
          </p:nvSpPr>
          <p:spPr>
            <a:xfrm>
              <a:off x="5347626" y="3207650"/>
              <a:ext cx="142813" cy="159138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2"/>
            <p:cNvSpPr/>
            <p:nvPr/>
          </p:nvSpPr>
          <p:spPr>
            <a:xfrm>
              <a:off x="5538207" y="3207650"/>
              <a:ext cx="142796" cy="159079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0" name="Google Shape;1160;p62"/>
            <p:cNvSpPr/>
            <p:nvPr/>
          </p:nvSpPr>
          <p:spPr>
            <a:xfrm>
              <a:off x="5728771" y="3207650"/>
              <a:ext cx="142796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1" name="Google Shape;1161;p62"/>
            <p:cNvSpPr/>
            <p:nvPr/>
          </p:nvSpPr>
          <p:spPr>
            <a:xfrm>
              <a:off x="5919335" y="3207650"/>
              <a:ext cx="142796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2"/>
            <p:cNvSpPr/>
            <p:nvPr/>
          </p:nvSpPr>
          <p:spPr>
            <a:xfrm>
              <a:off x="6109899" y="3207650"/>
              <a:ext cx="142813" cy="159138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62"/>
            <p:cNvSpPr/>
            <p:nvPr/>
          </p:nvSpPr>
          <p:spPr>
            <a:xfrm>
              <a:off x="6300480" y="3207650"/>
              <a:ext cx="142796" cy="159079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62"/>
            <p:cNvSpPr/>
            <p:nvPr/>
          </p:nvSpPr>
          <p:spPr>
            <a:xfrm>
              <a:off x="6491044" y="3207650"/>
              <a:ext cx="142796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62"/>
          <p:cNvGrpSpPr/>
          <p:nvPr/>
        </p:nvGrpSpPr>
        <p:grpSpPr>
          <a:xfrm>
            <a:off x="1652075" y="3945644"/>
            <a:ext cx="1857907" cy="159138"/>
            <a:chOff x="4775934" y="3207650"/>
            <a:chExt cx="1857907" cy="159138"/>
          </a:xfrm>
        </p:grpSpPr>
        <p:sp>
          <p:nvSpPr>
            <p:cNvPr id="1166" name="Google Shape;1166;p62"/>
            <p:cNvSpPr/>
            <p:nvPr/>
          </p:nvSpPr>
          <p:spPr>
            <a:xfrm>
              <a:off x="4775934" y="3207650"/>
              <a:ext cx="142796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62"/>
            <p:cNvSpPr/>
            <p:nvPr/>
          </p:nvSpPr>
          <p:spPr>
            <a:xfrm>
              <a:off x="4966498" y="3207650"/>
              <a:ext cx="142796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2"/>
            <p:cNvSpPr/>
            <p:nvPr/>
          </p:nvSpPr>
          <p:spPr>
            <a:xfrm>
              <a:off x="5157062" y="3207650"/>
              <a:ext cx="142796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62"/>
            <p:cNvSpPr/>
            <p:nvPr/>
          </p:nvSpPr>
          <p:spPr>
            <a:xfrm>
              <a:off x="5347626" y="3207650"/>
              <a:ext cx="142813" cy="159138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62"/>
            <p:cNvSpPr/>
            <p:nvPr/>
          </p:nvSpPr>
          <p:spPr>
            <a:xfrm>
              <a:off x="5538207" y="3207650"/>
              <a:ext cx="142796" cy="159079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62"/>
            <p:cNvSpPr/>
            <p:nvPr/>
          </p:nvSpPr>
          <p:spPr>
            <a:xfrm>
              <a:off x="5728771" y="3207650"/>
              <a:ext cx="142796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62"/>
            <p:cNvSpPr/>
            <p:nvPr/>
          </p:nvSpPr>
          <p:spPr>
            <a:xfrm>
              <a:off x="5919335" y="3207650"/>
              <a:ext cx="142796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62"/>
            <p:cNvSpPr/>
            <p:nvPr/>
          </p:nvSpPr>
          <p:spPr>
            <a:xfrm>
              <a:off x="6109899" y="3207650"/>
              <a:ext cx="142813" cy="159138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2"/>
            <p:cNvSpPr/>
            <p:nvPr/>
          </p:nvSpPr>
          <p:spPr>
            <a:xfrm>
              <a:off x="6300480" y="3207650"/>
              <a:ext cx="142796" cy="159079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62"/>
            <p:cNvSpPr/>
            <p:nvPr/>
          </p:nvSpPr>
          <p:spPr>
            <a:xfrm>
              <a:off x="6491044" y="3207650"/>
              <a:ext cx="142796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7" name="Google Shape;1187;p62"/>
          <p:cNvSpPr txBox="1"/>
          <p:nvPr/>
        </p:nvSpPr>
        <p:spPr>
          <a:xfrm>
            <a:off x="4569860" y="1733746"/>
            <a:ext cx="4151075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SPEND PER CUSTOMER (avg)</a:t>
            </a:r>
            <a:endParaRPr sz="16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88" name="Google Shape;1188;p62"/>
          <p:cNvSpPr txBox="1"/>
          <p:nvPr/>
        </p:nvSpPr>
        <p:spPr>
          <a:xfrm>
            <a:off x="4855375" y="1996975"/>
            <a:ext cx="32250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89" name="Google Shape;1189;p62"/>
          <p:cNvSpPr txBox="1"/>
          <p:nvPr/>
        </p:nvSpPr>
        <p:spPr>
          <a:xfrm>
            <a:off x="4855375" y="2055947"/>
            <a:ext cx="3225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Audiowide"/>
                <a:ea typeface="Audiowide"/>
                <a:cs typeface="Audiowide"/>
                <a:sym typeface="Audiowide"/>
              </a:rPr>
              <a:t>1500 BDT</a:t>
            </a:r>
            <a:endParaRPr sz="2200" dirty="0">
              <a:solidFill>
                <a:srgbClr val="FFFF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190" name="Google Shape;1190;p62"/>
          <p:cNvSpPr txBox="1"/>
          <p:nvPr/>
        </p:nvSpPr>
        <p:spPr>
          <a:xfrm>
            <a:off x="4617475" y="2921625"/>
            <a:ext cx="37008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INTERESTS</a:t>
            </a:r>
            <a:endParaRPr sz="16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91" name="Google Shape;1191;p62"/>
          <p:cNvSpPr txBox="1"/>
          <p:nvPr/>
        </p:nvSpPr>
        <p:spPr>
          <a:xfrm>
            <a:off x="5270996" y="3524338"/>
            <a:ext cx="12162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Engagement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92" name="Google Shape;1192;p62"/>
          <p:cNvSpPr txBox="1"/>
          <p:nvPr/>
        </p:nvSpPr>
        <p:spPr>
          <a:xfrm>
            <a:off x="5270996" y="4047975"/>
            <a:ext cx="12162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Convenience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93" name="Google Shape;1193;p62"/>
          <p:cNvSpPr txBox="1"/>
          <p:nvPr/>
        </p:nvSpPr>
        <p:spPr>
          <a:xfrm>
            <a:off x="7048771" y="3524338"/>
            <a:ext cx="12162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Personalization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94" name="Google Shape;1194;p62"/>
          <p:cNvSpPr txBox="1"/>
          <p:nvPr/>
        </p:nvSpPr>
        <p:spPr>
          <a:xfrm>
            <a:off x="7048771" y="4047975"/>
            <a:ext cx="12162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Innovation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95" name="Google Shape;1195;p62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62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62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20XX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98" name="Google Shape;1198;p62"/>
          <p:cNvSpPr/>
          <p:nvPr/>
        </p:nvSpPr>
        <p:spPr>
          <a:xfrm>
            <a:off x="355825" y="237300"/>
            <a:ext cx="315300" cy="315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62"/>
          <p:cNvSpPr/>
          <p:nvPr/>
        </p:nvSpPr>
        <p:spPr>
          <a:xfrm>
            <a:off x="4674775" y="2736500"/>
            <a:ext cx="3586200" cy="17400"/>
          </a:xfrm>
          <a:prstGeom prst="rect">
            <a:avLst/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86B3F-AC9F-6B5F-992E-4AAA5DD6EC13}"/>
              </a:ext>
            </a:extLst>
          </p:cNvPr>
          <p:cNvSpPr txBox="1"/>
          <p:nvPr/>
        </p:nvSpPr>
        <p:spPr>
          <a:xfrm>
            <a:off x="611505" y="2669322"/>
            <a:ext cx="6907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Engagement</a:t>
            </a:r>
          </a:p>
        </p:txBody>
      </p:sp>
      <p:sp>
        <p:nvSpPr>
          <p:cNvPr id="4" name="Google Shape;1159;p62">
            <a:extLst>
              <a:ext uri="{FF2B5EF4-FFF2-40B4-BE49-F238E27FC236}">
                <a16:creationId xmlns:a16="http://schemas.microsoft.com/office/drawing/2014/main" id="{8B85C76A-6C27-F89B-7B48-8D60F778D699}"/>
              </a:ext>
            </a:extLst>
          </p:cNvPr>
          <p:cNvSpPr/>
          <p:nvPr/>
        </p:nvSpPr>
        <p:spPr>
          <a:xfrm>
            <a:off x="2607558" y="3559019"/>
            <a:ext cx="64664" cy="159079"/>
          </a:xfrm>
          <a:custGeom>
            <a:avLst/>
            <a:gdLst/>
            <a:ahLst/>
            <a:cxnLst/>
            <a:rect l="l" t="t" r="r" b="b"/>
            <a:pathLst>
              <a:path w="8543" h="37876" extrusionOk="0">
                <a:moveTo>
                  <a:pt x="606" y="1"/>
                </a:moveTo>
                <a:cubicBezTo>
                  <a:pt x="276" y="1"/>
                  <a:pt x="0" y="263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76"/>
                  <a:pt x="606" y="37876"/>
                </a:cubicBezTo>
                <a:lnTo>
                  <a:pt x="7936" y="37876"/>
                </a:lnTo>
                <a:cubicBezTo>
                  <a:pt x="8267" y="37876"/>
                  <a:pt x="8542" y="37614"/>
                  <a:pt x="8542" y="37270"/>
                </a:cubicBezTo>
                <a:lnTo>
                  <a:pt x="8542" y="607"/>
                </a:lnTo>
                <a:cubicBezTo>
                  <a:pt x="8542" y="263"/>
                  <a:pt x="8267" y="1"/>
                  <a:pt x="7936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159;p62">
            <a:extLst>
              <a:ext uri="{FF2B5EF4-FFF2-40B4-BE49-F238E27FC236}">
                <a16:creationId xmlns:a16="http://schemas.microsoft.com/office/drawing/2014/main" id="{0203FAB9-E8BF-B2C5-E3EA-D71A75710298}"/>
              </a:ext>
            </a:extLst>
          </p:cNvPr>
          <p:cNvSpPr/>
          <p:nvPr/>
        </p:nvSpPr>
        <p:spPr>
          <a:xfrm>
            <a:off x="2223784" y="3947022"/>
            <a:ext cx="142796" cy="159079"/>
          </a:xfrm>
          <a:custGeom>
            <a:avLst/>
            <a:gdLst/>
            <a:ahLst/>
            <a:cxnLst/>
            <a:rect l="l" t="t" r="r" b="b"/>
            <a:pathLst>
              <a:path w="8543" h="37876" extrusionOk="0">
                <a:moveTo>
                  <a:pt x="606" y="1"/>
                </a:moveTo>
                <a:cubicBezTo>
                  <a:pt x="276" y="1"/>
                  <a:pt x="0" y="263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76"/>
                  <a:pt x="606" y="37876"/>
                </a:cubicBezTo>
                <a:lnTo>
                  <a:pt x="7936" y="37876"/>
                </a:lnTo>
                <a:cubicBezTo>
                  <a:pt x="8267" y="37876"/>
                  <a:pt x="8542" y="37614"/>
                  <a:pt x="8542" y="37270"/>
                </a:cubicBezTo>
                <a:lnTo>
                  <a:pt x="8542" y="607"/>
                </a:lnTo>
                <a:cubicBezTo>
                  <a:pt x="8542" y="263"/>
                  <a:pt x="8267" y="1"/>
                  <a:pt x="7936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159;p62">
            <a:extLst>
              <a:ext uri="{FF2B5EF4-FFF2-40B4-BE49-F238E27FC236}">
                <a16:creationId xmlns:a16="http://schemas.microsoft.com/office/drawing/2014/main" id="{E5743BE6-D11C-D6ED-CFDC-483E96A1BEF2}"/>
              </a:ext>
            </a:extLst>
          </p:cNvPr>
          <p:cNvSpPr/>
          <p:nvPr/>
        </p:nvSpPr>
        <p:spPr>
          <a:xfrm>
            <a:off x="2419268" y="3945644"/>
            <a:ext cx="64664" cy="159079"/>
          </a:xfrm>
          <a:custGeom>
            <a:avLst/>
            <a:gdLst/>
            <a:ahLst/>
            <a:cxnLst/>
            <a:rect l="l" t="t" r="r" b="b"/>
            <a:pathLst>
              <a:path w="8543" h="37876" extrusionOk="0">
                <a:moveTo>
                  <a:pt x="606" y="1"/>
                </a:moveTo>
                <a:cubicBezTo>
                  <a:pt x="276" y="1"/>
                  <a:pt x="0" y="263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76"/>
                  <a:pt x="606" y="37876"/>
                </a:cubicBezTo>
                <a:lnTo>
                  <a:pt x="7936" y="37876"/>
                </a:lnTo>
                <a:cubicBezTo>
                  <a:pt x="8267" y="37876"/>
                  <a:pt x="8542" y="37614"/>
                  <a:pt x="8542" y="37270"/>
                </a:cubicBezTo>
                <a:lnTo>
                  <a:pt x="8542" y="607"/>
                </a:lnTo>
                <a:cubicBezTo>
                  <a:pt x="8542" y="263"/>
                  <a:pt x="8267" y="1"/>
                  <a:pt x="7936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47"/>
          <p:cNvGrpSpPr/>
          <p:nvPr/>
        </p:nvGrpSpPr>
        <p:grpSpPr>
          <a:xfrm>
            <a:off x="3442050" y="1672953"/>
            <a:ext cx="1033200" cy="915900"/>
            <a:chOff x="1113724" y="1461053"/>
            <a:chExt cx="1033200" cy="915900"/>
          </a:xfrm>
        </p:grpSpPr>
        <p:sp>
          <p:nvSpPr>
            <p:cNvPr id="641" name="Google Shape;641;p47"/>
            <p:cNvSpPr/>
            <p:nvPr/>
          </p:nvSpPr>
          <p:spPr>
            <a:xfrm rot="-2132765">
              <a:off x="1155057" y="1695686"/>
              <a:ext cx="950534" cy="446635"/>
            </a:xfrm>
            <a:prstGeom prst="donut">
              <a:avLst>
                <a:gd name="adj" fmla="val 2048"/>
              </a:avLst>
            </a:prstGeom>
            <a:gradFill>
              <a:gsLst>
                <a:gs pos="0">
                  <a:schemeClr val="accent2"/>
                </a:gs>
                <a:gs pos="40000">
                  <a:schemeClr val="accent1"/>
                </a:gs>
                <a:gs pos="70000">
                  <a:srgbClr val="7BA29E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7"/>
            <p:cNvSpPr/>
            <p:nvPr/>
          </p:nvSpPr>
          <p:spPr>
            <a:xfrm>
              <a:off x="1828386" y="1538701"/>
              <a:ext cx="102300" cy="1023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47"/>
          <p:cNvGrpSpPr/>
          <p:nvPr/>
        </p:nvGrpSpPr>
        <p:grpSpPr>
          <a:xfrm rot="10800000">
            <a:off x="4668750" y="1672953"/>
            <a:ext cx="1033200" cy="915900"/>
            <a:chOff x="1113724" y="1461053"/>
            <a:chExt cx="1033200" cy="915900"/>
          </a:xfrm>
        </p:grpSpPr>
        <p:sp>
          <p:nvSpPr>
            <p:cNvPr id="644" name="Google Shape;644;p47"/>
            <p:cNvSpPr/>
            <p:nvPr/>
          </p:nvSpPr>
          <p:spPr>
            <a:xfrm rot="-2132765">
              <a:off x="1155057" y="1695686"/>
              <a:ext cx="950534" cy="446635"/>
            </a:xfrm>
            <a:prstGeom prst="donut">
              <a:avLst>
                <a:gd name="adj" fmla="val 2048"/>
              </a:avLst>
            </a:prstGeom>
            <a:gradFill>
              <a:gsLst>
                <a:gs pos="0">
                  <a:schemeClr val="accent2"/>
                </a:gs>
                <a:gs pos="40000">
                  <a:schemeClr val="accent1"/>
                </a:gs>
                <a:gs pos="70000">
                  <a:srgbClr val="7BA29E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7"/>
            <p:cNvSpPr/>
            <p:nvPr/>
          </p:nvSpPr>
          <p:spPr>
            <a:xfrm>
              <a:off x="1828386" y="1538701"/>
              <a:ext cx="102300" cy="1023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47"/>
          <p:cNvGrpSpPr/>
          <p:nvPr/>
        </p:nvGrpSpPr>
        <p:grpSpPr>
          <a:xfrm flipH="1">
            <a:off x="4668750" y="3120778"/>
            <a:ext cx="1033200" cy="915900"/>
            <a:chOff x="1113724" y="1461053"/>
            <a:chExt cx="1033200" cy="915900"/>
          </a:xfrm>
        </p:grpSpPr>
        <p:sp>
          <p:nvSpPr>
            <p:cNvPr id="647" name="Google Shape;647;p47"/>
            <p:cNvSpPr/>
            <p:nvPr/>
          </p:nvSpPr>
          <p:spPr>
            <a:xfrm rot="-2132765">
              <a:off x="1155057" y="1695686"/>
              <a:ext cx="950534" cy="446635"/>
            </a:xfrm>
            <a:prstGeom prst="donut">
              <a:avLst>
                <a:gd name="adj" fmla="val 2048"/>
              </a:avLst>
            </a:prstGeom>
            <a:gradFill>
              <a:gsLst>
                <a:gs pos="0">
                  <a:schemeClr val="accent2"/>
                </a:gs>
                <a:gs pos="40000">
                  <a:schemeClr val="accent1"/>
                </a:gs>
                <a:gs pos="70000">
                  <a:srgbClr val="7BA29E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7"/>
            <p:cNvSpPr/>
            <p:nvPr/>
          </p:nvSpPr>
          <p:spPr>
            <a:xfrm>
              <a:off x="1828386" y="1538701"/>
              <a:ext cx="102300" cy="1023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47"/>
          <p:cNvGrpSpPr/>
          <p:nvPr/>
        </p:nvGrpSpPr>
        <p:grpSpPr>
          <a:xfrm rot="10800000" flipH="1">
            <a:off x="3442050" y="3120778"/>
            <a:ext cx="1033200" cy="915900"/>
            <a:chOff x="1113724" y="1461053"/>
            <a:chExt cx="1033200" cy="915900"/>
          </a:xfrm>
        </p:grpSpPr>
        <p:sp>
          <p:nvSpPr>
            <p:cNvPr id="650" name="Google Shape;650;p47"/>
            <p:cNvSpPr/>
            <p:nvPr/>
          </p:nvSpPr>
          <p:spPr>
            <a:xfrm rot="-2132765">
              <a:off x="1155057" y="1695686"/>
              <a:ext cx="950534" cy="446635"/>
            </a:xfrm>
            <a:prstGeom prst="donut">
              <a:avLst>
                <a:gd name="adj" fmla="val 2048"/>
              </a:avLst>
            </a:prstGeom>
            <a:gradFill>
              <a:gsLst>
                <a:gs pos="0">
                  <a:schemeClr val="accent2"/>
                </a:gs>
                <a:gs pos="40000">
                  <a:schemeClr val="accent1"/>
                </a:gs>
                <a:gs pos="70000">
                  <a:srgbClr val="7BA29E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1828386" y="1538701"/>
              <a:ext cx="102300" cy="1023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2" name="Google Shape;652;p47"/>
          <p:cNvSpPr/>
          <p:nvPr/>
        </p:nvSpPr>
        <p:spPr>
          <a:xfrm>
            <a:off x="3456601" y="1585357"/>
            <a:ext cx="1004100" cy="100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i="1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S</a:t>
            </a:r>
            <a:endParaRPr sz="5000" i="1">
              <a:solidFill>
                <a:schemeClr val="dk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653" name="Google Shape;653;p47"/>
          <p:cNvSpPr txBox="1">
            <a:spLocks noGrp="1"/>
          </p:cNvSpPr>
          <p:nvPr>
            <p:ph type="title"/>
          </p:nvPr>
        </p:nvSpPr>
        <p:spPr>
          <a:xfrm>
            <a:off x="856050" y="457200"/>
            <a:ext cx="7431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654" name="Google Shape;654;p47"/>
          <p:cNvSpPr txBox="1">
            <a:spLocks noGrp="1"/>
          </p:cNvSpPr>
          <p:nvPr>
            <p:ph type="title" idx="4294967295"/>
          </p:nvPr>
        </p:nvSpPr>
        <p:spPr>
          <a:xfrm>
            <a:off x="734975" y="1506863"/>
            <a:ext cx="2423700" cy="44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STRENGTHS</a:t>
            </a:r>
            <a:endParaRPr sz="1600"/>
          </a:p>
        </p:txBody>
      </p:sp>
      <p:sp>
        <p:nvSpPr>
          <p:cNvPr id="655" name="Google Shape;655;p47"/>
          <p:cNvSpPr txBox="1">
            <a:spLocks noGrp="1"/>
          </p:cNvSpPr>
          <p:nvPr>
            <p:ph type="subTitle" idx="4294967295"/>
          </p:nvPr>
        </p:nvSpPr>
        <p:spPr>
          <a:xfrm>
            <a:off x="477672" y="1879962"/>
            <a:ext cx="2681003" cy="70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Innovative use of AR and AI for an engaging and personalized shopping experience.</a:t>
            </a:r>
            <a:endParaRPr dirty="0"/>
          </a:p>
        </p:txBody>
      </p:sp>
      <p:sp>
        <p:nvSpPr>
          <p:cNvPr id="656" name="Google Shape;656;p47"/>
          <p:cNvSpPr txBox="1">
            <a:spLocks noGrp="1"/>
          </p:cNvSpPr>
          <p:nvPr>
            <p:ph type="title" idx="4294967295"/>
          </p:nvPr>
        </p:nvSpPr>
        <p:spPr>
          <a:xfrm>
            <a:off x="734975" y="3040688"/>
            <a:ext cx="2423700" cy="44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OPPORTUNITIES</a:t>
            </a:r>
            <a:endParaRPr sz="1600"/>
          </a:p>
        </p:txBody>
      </p:sp>
      <p:sp>
        <p:nvSpPr>
          <p:cNvPr id="657" name="Google Shape;657;p47"/>
          <p:cNvSpPr txBox="1">
            <a:spLocks noGrp="1"/>
          </p:cNvSpPr>
          <p:nvPr>
            <p:ph type="subTitle" idx="4294967295"/>
          </p:nvPr>
        </p:nvSpPr>
        <p:spPr>
          <a:xfrm>
            <a:off x="477672" y="3488588"/>
            <a:ext cx="2681003" cy="70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Growing market for immersive technologies and customer demand for smarter shopping solutions.</a:t>
            </a:r>
            <a:endParaRPr dirty="0"/>
          </a:p>
        </p:txBody>
      </p:sp>
      <p:sp>
        <p:nvSpPr>
          <p:cNvPr id="658" name="Google Shape;658;p47"/>
          <p:cNvSpPr/>
          <p:nvPr/>
        </p:nvSpPr>
        <p:spPr>
          <a:xfrm>
            <a:off x="3456601" y="3076982"/>
            <a:ext cx="1004100" cy="100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i="1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O</a:t>
            </a:r>
            <a:endParaRPr sz="5000" i="1">
              <a:solidFill>
                <a:schemeClr val="dk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659" name="Google Shape;659;p47"/>
          <p:cNvSpPr txBox="1">
            <a:spLocks noGrp="1"/>
          </p:cNvSpPr>
          <p:nvPr>
            <p:ph type="title" idx="4294967295"/>
          </p:nvPr>
        </p:nvSpPr>
        <p:spPr>
          <a:xfrm>
            <a:off x="5985275" y="1506863"/>
            <a:ext cx="2423700" cy="44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WEAKNESSES</a:t>
            </a:r>
            <a:endParaRPr sz="1600"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294967295"/>
          </p:nvPr>
        </p:nvSpPr>
        <p:spPr>
          <a:xfrm>
            <a:off x="5985275" y="1879962"/>
            <a:ext cx="2721574" cy="70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initial development and implementation costs; reliance on user adoption of AR tools.</a:t>
            </a:r>
            <a:endParaRPr dirty="0"/>
          </a:p>
        </p:txBody>
      </p:sp>
      <p:sp>
        <p:nvSpPr>
          <p:cNvPr id="661" name="Google Shape;661;p47"/>
          <p:cNvSpPr txBox="1">
            <a:spLocks noGrp="1"/>
          </p:cNvSpPr>
          <p:nvPr>
            <p:ph type="title" idx="4294967295"/>
          </p:nvPr>
        </p:nvSpPr>
        <p:spPr>
          <a:xfrm>
            <a:off x="5985275" y="3040688"/>
            <a:ext cx="2423700" cy="44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THREATS</a:t>
            </a:r>
            <a:endParaRPr sz="1600"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4294967295"/>
          </p:nvPr>
        </p:nvSpPr>
        <p:spPr>
          <a:xfrm>
            <a:off x="5985274" y="3413788"/>
            <a:ext cx="2783276" cy="70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Competition from similar technologies and resistance from non-tech-savvy consumers.</a:t>
            </a:r>
            <a:endParaRPr dirty="0"/>
          </a:p>
        </p:txBody>
      </p:sp>
      <p:sp>
        <p:nvSpPr>
          <p:cNvPr id="663" name="Google Shape;663;p47"/>
          <p:cNvSpPr/>
          <p:nvPr/>
        </p:nvSpPr>
        <p:spPr>
          <a:xfrm>
            <a:off x="4683301" y="1585357"/>
            <a:ext cx="1004100" cy="100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i="1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W</a:t>
            </a:r>
            <a:endParaRPr sz="5000" i="1">
              <a:solidFill>
                <a:schemeClr val="dk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664" name="Google Shape;664;p47"/>
          <p:cNvSpPr/>
          <p:nvPr/>
        </p:nvSpPr>
        <p:spPr>
          <a:xfrm>
            <a:off x="4683301" y="3076982"/>
            <a:ext cx="1004100" cy="100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i="1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T</a:t>
            </a:r>
            <a:endParaRPr sz="5000" i="1">
              <a:solidFill>
                <a:schemeClr val="dk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665" name="Google Shape;665;p47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20XX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66" name="Google Shape;666;p47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47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7"/>
          <p:cNvSpPr/>
          <p:nvPr/>
        </p:nvSpPr>
        <p:spPr>
          <a:xfrm>
            <a:off x="374425" y="243175"/>
            <a:ext cx="278100" cy="27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54"/>
          <p:cNvSpPr txBox="1">
            <a:spLocks noGrp="1"/>
          </p:cNvSpPr>
          <p:nvPr>
            <p:ph type="title"/>
          </p:nvPr>
        </p:nvSpPr>
        <p:spPr>
          <a:xfrm>
            <a:off x="390300" y="2858388"/>
            <a:ext cx="2322300" cy="9329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Social Media Ad Showcasing AR Feature</a:t>
            </a:r>
            <a:endParaRPr dirty="0"/>
          </a:p>
        </p:txBody>
      </p:sp>
      <p:sp>
        <p:nvSpPr>
          <p:cNvPr id="828" name="Google Shape;828;p54"/>
          <p:cNvSpPr txBox="1">
            <a:spLocks noGrp="1"/>
          </p:cNvSpPr>
          <p:nvPr>
            <p:ph type="title" idx="4"/>
          </p:nvPr>
        </p:nvSpPr>
        <p:spPr>
          <a:xfrm>
            <a:off x="5573875" y="2972974"/>
            <a:ext cx="3290825" cy="9329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In-Store and Online Promotions featuring Gamification</a:t>
            </a:r>
            <a:endParaRPr dirty="0"/>
          </a:p>
        </p:txBody>
      </p:sp>
      <p:sp>
        <p:nvSpPr>
          <p:cNvPr id="830" name="Google Shape;830;p54"/>
          <p:cNvSpPr txBox="1">
            <a:spLocks noGrp="1"/>
          </p:cNvSpPr>
          <p:nvPr>
            <p:ph type="title" idx="13"/>
          </p:nvPr>
        </p:nvSpPr>
        <p:spPr>
          <a:xfrm>
            <a:off x="720000" y="457200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Marketing Strategy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831" name="Google Shape;831;p54"/>
          <p:cNvSpPr txBox="1">
            <a:spLocks noGrp="1"/>
          </p:cNvSpPr>
          <p:nvPr>
            <p:ph type="title" idx="2"/>
          </p:nvPr>
        </p:nvSpPr>
        <p:spPr>
          <a:xfrm>
            <a:off x="3081150" y="2940050"/>
            <a:ext cx="2322300" cy="9329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Collaborations with influencers for Demo</a:t>
            </a:r>
            <a:endParaRPr dirty="0"/>
          </a:p>
        </p:txBody>
      </p:sp>
      <p:sp>
        <p:nvSpPr>
          <p:cNvPr id="873" name="Google Shape;873;p54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20XX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874" name="Google Shape;874;p54"/>
          <p:cNvSpPr/>
          <p:nvPr/>
        </p:nvSpPr>
        <p:spPr>
          <a:xfrm>
            <a:off x="355825" y="227100"/>
            <a:ext cx="315300" cy="3153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54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54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 descr="A group of blue and purple circles with icons&#10;&#10;Description automatically generated">
            <a:extLst>
              <a:ext uri="{FF2B5EF4-FFF2-40B4-BE49-F238E27FC236}">
                <a16:creationId xmlns:a16="http://schemas.microsoft.com/office/drawing/2014/main" id="{BC07C1B6-C8B5-C103-D2D8-C041F26E0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77" y="1243914"/>
            <a:ext cx="1517345" cy="1517345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7" name="Picture 16" descr="A cartoon of a person on a cellphone&#10;&#10;Description automatically generated">
            <a:extLst>
              <a:ext uri="{FF2B5EF4-FFF2-40B4-BE49-F238E27FC236}">
                <a16:creationId xmlns:a16="http://schemas.microsoft.com/office/drawing/2014/main" id="{4D22E409-D0F5-1BF7-3915-54F368C5C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825" y="1243914"/>
            <a:ext cx="1679745" cy="16797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9A622E-FC6C-FE22-5F8F-8C26971BF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414" y="1243914"/>
            <a:ext cx="1679745" cy="1721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reative Startup Pitch Deck">
  <a:themeElements>
    <a:clrScheme name="Simple Light">
      <a:dk1>
        <a:srgbClr val="FFFFFF"/>
      </a:dk1>
      <a:lt1>
        <a:srgbClr val="132644"/>
      </a:lt1>
      <a:dk2>
        <a:srgbClr val="1645D3"/>
      </a:dk2>
      <a:lt2>
        <a:srgbClr val="8AC1DC"/>
      </a:lt2>
      <a:accent1>
        <a:srgbClr val="E0FE68"/>
      </a:accent1>
      <a:accent2>
        <a:srgbClr val="9900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1408</Words>
  <Application>Microsoft Office PowerPoint</Application>
  <PresentationFormat>On-screen Show (16:9)</PresentationFormat>
  <Paragraphs>570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Arimo</vt:lpstr>
      <vt:lpstr>Archivo Medium</vt:lpstr>
      <vt:lpstr>Arial</vt:lpstr>
      <vt:lpstr>Aptos</vt:lpstr>
      <vt:lpstr>Arimo Medium</vt:lpstr>
      <vt:lpstr>Audiowide</vt:lpstr>
      <vt:lpstr>Krona One</vt:lpstr>
      <vt:lpstr>Abril Fatface</vt:lpstr>
      <vt:lpstr>Anaheim</vt:lpstr>
      <vt:lpstr>Arial MT</vt:lpstr>
      <vt:lpstr>Creative Startup Pitch Deck</vt:lpstr>
      <vt:lpstr>Next Gen Shopping Augmented Reality Meets Retail</vt:lpstr>
      <vt:lpstr>OUR TEAM</vt:lpstr>
      <vt:lpstr>Introduction</vt:lpstr>
      <vt:lpstr>INTRODUCTION</vt:lpstr>
      <vt:lpstr>Key Features</vt:lpstr>
      <vt:lpstr>Benefits</vt:lpstr>
      <vt:lpstr>TARGET Market</vt:lpstr>
      <vt:lpstr>SWOT ANALYSIS</vt:lpstr>
      <vt:lpstr>Social Media Ad Showcasing AR Feature</vt:lpstr>
      <vt:lpstr>Project Charter</vt:lpstr>
      <vt:lpstr>Project Charter</vt:lpstr>
      <vt:lpstr>Work Break Down Structure</vt:lpstr>
      <vt:lpstr>PowerPoint Presentation</vt:lpstr>
      <vt:lpstr>Gantt Chart</vt:lpstr>
      <vt:lpstr>PowerPoint Presentation</vt:lpstr>
      <vt:lpstr>PowerPoint Presentation</vt:lpstr>
      <vt:lpstr>PowerPoint Presentation</vt:lpstr>
      <vt:lpstr>PowerPoint Presentation</vt:lpstr>
      <vt:lpstr>Effort (Person-Month)</vt:lpstr>
      <vt:lpstr>Income Statement</vt:lpstr>
      <vt:lpstr>Software Costing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 Shopping Augmented Reality Meets Retail</dc:title>
  <dc:creator>USER</dc:creator>
  <cp:lastModifiedBy>Lonely Taipan</cp:lastModifiedBy>
  <cp:revision>14</cp:revision>
  <dcterms:modified xsi:type="dcterms:W3CDTF">2025-01-20T12:35:43Z</dcterms:modified>
</cp:coreProperties>
</file>